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70" r:id="rId3"/>
    <p:sldId id="283" r:id="rId4"/>
    <p:sldId id="284" r:id="rId5"/>
    <p:sldId id="272" r:id="rId6"/>
    <p:sldId id="282" r:id="rId7"/>
    <p:sldId id="285" r:id="rId8"/>
    <p:sldId id="277" r:id="rId9"/>
    <p:sldId id="274" r:id="rId10"/>
    <p:sldId id="291" r:id="rId11"/>
    <p:sldId id="286" r:id="rId12"/>
    <p:sldId id="287" r:id="rId13"/>
    <p:sldId id="288" r:id="rId14"/>
    <p:sldId id="293" r:id="rId15"/>
    <p:sldId id="294" r:id="rId16"/>
    <p:sldId id="289" r:id="rId17"/>
    <p:sldId id="295" r:id="rId18"/>
    <p:sldId id="302" r:id="rId19"/>
    <p:sldId id="304" r:id="rId20"/>
    <p:sldId id="278" r:id="rId21"/>
    <p:sldId id="275" r:id="rId22"/>
    <p:sldId id="298" r:id="rId23"/>
    <p:sldId id="299" r:id="rId24"/>
    <p:sldId id="276" r:id="rId25"/>
    <p:sldId id="259" r:id="rId26"/>
    <p:sldId id="267" r:id="rId27"/>
    <p:sldId id="258" r:id="rId28"/>
    <p:sldId id="262" r:id="rId29"/>
    <p:sldId id="268" r:id="rId30"/>
    <p:sldId id="263" r:id="rId31"/>
    <p:sldId id="264" r:id="rId32"/>
    <p:sldId id="265" r:id="rId33"/>
    <p:sldId id="266" r:id="rId3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A879"/>
    <a:srgbClr val="0B102B"/>
    <a:srgbClr val="0F1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288" y="-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Planilha_do_Microsoft_Excel1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dados!$C$3</c:f>
              <c:strCache>
                <c:ptCount val="1"/>
                <c:pt idx="0">
                  <c:v>Get (KB)</c:v>
                </c:pt>
              </c:strCache>
            </c:strRef>
          </c:tx>
          <c:invertIfNegative val="0"/>
          <c:cat>
            <c:strRef>
              <c:f>dados!$B$4:$B$13</c:f>
              <c:strCache>
                <c:ptCount val="10"/>
                <c:pt idx="0">
                  <c:v>HTML com AJAX</c:v>
                </c:pt>
                <c:pt idx="1">
                  <c:v>HTML puro</c:v>
                </c:pt>
                <c:pt idx="2">
                  <c:v>jQuery, post 2 </c:v>
                </c:pt>
                <c:pt idx="3">
                  <c:v>jQuery, post serialize</c:v>
                </c:pt>
                <c:pt idx="4">
                  <c:v>jQuery, submit javascript</c:v>
                </c:pt>
                <c:pt idx="5">
                  <c:v>UpdatePanel, ViewState OFF</c:v>
                </c:pt>
                <c:pt idx="6">
                  <c:v>UpdatePanel, ViewState ON</c:v>
                </c:pt>
                <c:pt idx="7">
                  <c:v>ViewState OFF</c:v>
                </c:pt>
                <c:pt idx="8">
                  <c:v>ViewState OFF + SELETIVO</c:v>
                </c:pt>
                <c:pt idx="9">
                  <c:v>ViewState ON</c:v>
                </c:pt>
              </c:strCache>
            </c:strRef>
          </c:cat>
          <c:val>
            <c:numRef>
              <c:f>dados!$C$4:$C$13</c:f>
              <c:numCache>
                <c:formatCode>_(* #,##0.00_);_(* \(#,##0.00\);_(* "-"??_);_(@_)</c:formatCode>
                <c:ptCount val="10"/>
                <c:pt idx="0">
                  <c:v>26.3</c:v>
                </c:pt>
                <c:pt idx="1">
                  <c:v>25.4</c:v>
                </c:pt>
                <c:pt idx="2">
                  <c:v>26</c:v>
                </c:pt>
                <c:pt idx="3">
                  <c:v>26.8</c:v>
                </c:pt>
                <c:pt idx="4">
                  <c:v>25.9</c:v>
                </c:pt>
                <c:pt idx="5">
                  <c:v>27.7</c:v>
                </c:pt>
                <c:pt idx="6">
                  <c:v>58.4</c:v>
                </c:pt>
                <c:pt idx="7">
                  <c:v>25.7</c:v>
                </c:pt>
                <c:pt idx="8">
                  <c:v>35.5</c:v>
                </c:pt>
                <c:pt idx="9">
                  <c:v>55.4</c:v>
                </c:pt>
              </c:numCache>
            </c:numRef>
          </c:val>
        </c:ser>
        <c:ser>
          <c:idx val="1"/>
          <c:order val="1"/>
          <c:tx>
            <c:strRef>
              <c:f>dados!$D$3</c:f>
              <c:strCache>
                <c:ptCount val="1"/>
                <c:pt idx="0">
                  <c:v>jQuery</c:v>
                </c:pt>
              </c:strCache>
            </c:strRef>
          </c:tx>
          <c:invertIfNegative val="0"/>
          <c:cat>
            <c:strRef>
              <c:f>dados!$B$4:$B$13</c:f>
              <c:strCache>
                <c:ptCount val="10"/>
                <c:pt idx="0">
                  <c:v>HTML com AJAX</c:v>
                </c:pt>
                <c:pt idx="1">
                  <c:v>HTML puro</c:v>
                </c:pt>
                <c:pt idx="2">
                  <c:v>jQuery, post 2 </c:v>
                </c:pt>
                <c:pt idx="3">
                  <c:v>jQuery, post serialize</c:v>
                </c:pt>
                <c:pt idx="4">
                  <c:v>jQuery, submit javascript</c:v>
                </c:pt>
                <c:pt idx="5">
                  <c:v>UpdatePanel, ViewState OFF</c:v>
                </c:pt>
                <c:pt idx="6">
                  <c:v>UpdatePanel, ViewState ON</c:v>
                </c:pt>
                <c:pt idx="7">
                  <c:v>ViewState OFF</c:v>
                </c:pt>
                <c:pt idx="8">
                  <c:v>ViewState OFF + SELETIVO</c:v>
                </c:pt>
                <c:pt idx="9">
                  <c:v>ViewState ON</c:v>
                </c:pt>
              </c:strCache>
            </c:strRef>
          </c:cat>
          <c:val>
            <c:numRef>
              <c:f>dados!$D$4:$D$13</c:f>
              <c:numCache>
                <c:formatCode>_(* #,##0.00_);_(* \(#,##0.00\);_(* "-"??_);_(@_)</c:formatCode>
                <c:ptCount val="10"/>
                <c:pt idx="0">
                  <c:v>91.7</c:v>
                </c:pt>
                <c:pt idx="2">
                  <c:v>91.7</c:v>
                </c:pt>
                <c:pt idx="3">
                  <c:v>91.7</c:v>
                </c:pt>
                <c:pt idx="4">
                  <c:v>91.7</c:v>
                </c:pt>
              </c:numCache>
            </c:numRef>
          </c:val>
        </c:ser>
        <c:ser>
          <c:idx val="2"/>
          <c:order val="2"/>
          <c:tx>
            <c:strRef>
              <c:f>dados!$E$3</c:f>
              <c:strCache>
                <c:ptCount val="1"/>
                <c:pt idx="0">
                  <c:v>WebResources</c:v>
                </c:pt>
              </c:strCache>
            </c:strRef>
          </c:tx>
          <c:invertIfNegative val="0"/>
          <c:cat>
            <c:strRef>
              <c:f>dados!$B$4:$B$13</c:f>
              <c:strCache>
                <c:ptCount val="10"/>
                <c:pt idx="0">
                  <c:v>HTML com AJAX</c:v>
                </c:pt>
                <c:pt idx="1">
                  <c:v>HTML puro</c:v>
                </c:pt>
                <c:pt idx="2">
                  <c:v>jQuery, post 2 </c:v>
                </c:pt>
                <c:pt idx="3">
                  <c:v>jQuery, post serialize</c:v>
                </c:pt>
                <c:pt idx="4">
                  <c:v>jQuery, submit javascript</c:v>
                </c:pt>
                <c:pt idx="5">
                  <c:v>UpdatePanel, ViewState OFF</c:v>
                </c:pt>
                <c:pt idx="6">
                  <c:v>UpdatePanel, ViewState ON</c:v>
                </c:pt>
                <c:pt idx="7">
                  <c:v>ViewState OFF</c:v>
                </c:pt>
                <c:pt idx="8">
                  <c:v>ViewState OFF + SELETIVO</c:v>
                </c:pt>
                <c:pt idx="9">
                  <c:v>ViewState ON</c:v>
                </c:pt>
              </c:strCache>
            </c:strRef>
          </c:cat>
          <c:val>
            <c:numRef>
              <c:f>dados!$E$4:$E$13</c:f>
              <c:numCache>
                <c:formatCode>_(* #,##0.00_);_(* \(#,##0.00\);_(* "-"??_);_(@_)</c:formatCode>
                <c:ptCount val="10"/>
                <c:pt idx="5">
                  <c:v>96.5</c:v>
                </c:pt>
                <c:pt idx="6">
                  <c:v>96.5</c:v>
                </c:pt>
              </c:numCache>
            </c:numRef>
          </c:val>
        </c:ser>
        <c:ser>
          <c:idx val="3"/>
          <c:order val="3"/>
          <c:tx>
            <c:strRef>
              <c:f>dados!$F$3</c:f>
              <c:strCache>
                <c:ptCount val="1"/>
                <c:pt idx="0">
                  <c:v>Post</c:v>
                </c:pt>
              </c:strCache>
            </c:strRef>
          </c:tx>
          <c:invertIfNegative val="0"/>
          <c:cat>
            <c:strRef>
              <c:f>dados!$B$4:$B$13</c:f>
              <c:strCache>
                <c:ptCount val="10"/>
                <c:pt idx="0">
                  <c:v>HTML com AJAX</c:v>
                </c:pt>
                <c:pt idx="1">
                  <c:v>HTML puro</c:v>
                </c:pt>
                <c:pt idx="2">
                  <c:v>jQuery, post 2 </c:v>
                </c:pt>
                <c:pt idx="3">
                  <c:v>jQuery, post serialize</c:v>
                </c:pt>
                <c:pt idx="4">
                  <c:v>jQuery, submit javascript</c:v>
                </c:pt>
                <c:pt idx="5">
                  <c:v>UpdatePanel, ViewState OFF</c:v>
                </c:pt>
                <c:pt idx="6">
                  <c:v>UpdatePanel, ViewState ON</c:v>
                </c:pt>
                <c:pt idx="7">
                  <c:v>ViewState OFF</c:v>
                </c:pt>
                <c:pt idx="8">
                  <c:v>ViewState OFF + SELETIVO</c:v>
                </c:pt>
                <c:pt idx="9">
                  <c:v>ViewState ON</c:v>
                </c:pt>
              </c:strCache>
            </c:strRef>
          </c:cat>
          <c:val>
            <c:numRef>
              <c:f>dados!$F$4:$F$13</c:f>
              <c:numCache>
                <c:formatCode>_(* #,##0.00_);_(* \(#,##0.00\);_(* "-"??_);_(@_)</c:formatCode>
                <c:ptCount val="10"/>
                <c:pt idx="0">
                  <c:v>0.98299999999999998</c:v>
                </c:pt>
                <c:pt idx="1">
                  <c:v>0.98299999999999998</c:v>
                </c:pt>
                <c:pt idx="2">
                  <c:v>0.1</c:v>
                </c:pt>
                <c:pt idx="3">
                  <c:v>0.41799999999999998</c:v>
                </c:pt>
                <c:pt idx="4">
                  <c:v>3.1</c:v>
                </c:pt>
                <c:pt idx="5">
                  <c:v>3.3</c:v>
                </c:pt>
                <c:pt idx="6">
                  <c:v>86.2</c:v>
                </c:pt>
                <c:pt idx="7">
                  <c:v>25.8</c:v>
                </c:pt>
                <c:pt idx="8">
                  <c:v>30.7</c:v>
                </c:pt>
                <c:pt idx="9">
                  <c:v>85.8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83198720"/>
        <c:axId val="83200256"/>
        <c:axId val="0"/>
      </c:bar3DChart>
      <c:catAx>
        <c:axId val="83198720"/>
        <c:scaling>
          <c:orientation val="minMax"/>
        </c:scaling>
        <c:delete val="0"/>
        <c:axPos val="l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pt-BR"/>
          </a:p>
        </c:txPr>
        <c:crossAx val="83200256"/>
        <c:crosses val="autoZero"/>
        <c:auto val="1"/>
        <c:lblAlgn val="ctr"/>
        <c:lblOffset val="100"/>
        <c:noMultiLvlLbl val="0"/>
      </c:catAx>
      <c:valAx>
        <c:axId val="83200256"/>
        <c:scaling>
          <c:orientation val="minMax"/>
        </c:scaling>
        <c:delete val="0"/>
        <c:axPos val="b"/>
        <c:majorGridlines/>
        <c:numFmt formatCode="_(* #,##0.00_);_(* \(#,##0.00\);_(* &quot;-&quot;??_);_(@_)" sourceLinked="1"/>
        <c:majorTickMark val="out"/>
        <c:minorTickMark val="none"/>
        <c:tickLblPos val="nextTo"/>
        <c:crossAx val="83198720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sz="1600"/>
          </a:pPr>
          <a:endParaRPr lang="pt-BR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47"/>
    </mc:Choice>
    <mc:Fallback>
      <c:style val="47"/>
    </mc:Fallback>
  </mc:AlternateContent>
  <c:pivotSource>
    <c:name>[estatisticas dos requests.xlsx]Plan7!Tabela dinâmica4</c:name>
    <c:fmtId val="4"/>
  </c:pivotSource>
  <c:chart>
    <c:autoTitleDeleted val="1"/>
    <c:pivotFmts>
      <c:pivotFmt>
        <c:idx val="0"/>
      </c:pivotFmt>
      <c:pivotFmt>
        <c:idx val="1"/>
        <c:marker>
          <c:symbol val="none"/>
        </c:marker>
      </c:pivotFmt>
      <c:pivotFmt>
        <c:idx val="2"/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Plan7!$B$3</c:f>
              <c:strCache>
                <c:ptCount val="1"/>
                <c:pt idx="0">
                  <c:v>Total</c:v>
                </c:pt>
              </c:strCache>
            </c:strRef>
          </c:tx>
          <c:invertIfNegative val="0"/>
          <c:cat>
            <c:strRef>
              <c:f>Plan7!$A$4:$A$13</c:f>
              <c:strCache>
                <c:ptCount val="9"/>
                <c:pt idx="0">
                  <c:v>HTML puro</c:v>
                </c:pt>
                <c:pt idx="1">
                  <c:v>jQuery, post mínimo</c:v>
                </c:pt>
                <c:pt idx="2">
                  <c:v>jQuery, post serialize</c:v>
                </c:pt>
                <c:pt idx="3">
                  <c:v>jQuery, submit javascript</c:v>
                </c:pt>
                <c:pt idx="4">
                  <c:v>UpdatePanel, ViewState OFF</c:v>
                </c:pt>
                <c:pt idx="5">
                  <c:v>UpdatePanel, ViewState ON</c:v>
                </c:pt>
                <c:pt idx="6">
                  <c:v>ViewState OFF</c:v>
                </c:pt>
                <c:pt idx="7">
                  <c:v>ViewState OFF + SELETIVO</c:v>
                </c:pt>
                <c:pt idx="8">
                  <c:v>ViewState ON</c:v>
                </c:pt>
              </c:strCache>
            </c:strRef>
          </c:cat>
          <c:val>
            <c:numRef>
              <c:f>Plan7!$B$4:$B$13</c:f>
              <c:numCache>
                <c:formatCode>General</c:formatCode>
                <c:ptCount val="9"/>
                <c:pt idx="0">
                  <c:v>100636</c:v>
                </c:pt>
                <c:pt idx="1">
                  <c:v>27450</c:v>
                </c:pt>
                <c:pt idx="2">
                  <c:v>27991</c:v>
                </c:pt>
                <c:pt idx="3">
                  <c:v>39260</c:v>
                </c:pt>
                <c:pt idx="4">
                  <c:v>38578</c:v>
                </c:pt>
                <c:pt idx="5">
                  <c:v>184773</c:v>
                </c:pt>
                <c:pt idx="6">
                  <c:v>129741</c:v>
                </c:pt>
                <c:pt idx="7">
                  <c:v>159245</c:v>
                </c:pt>
                <c:pt idx="8">
                  <c:v>399599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5577088"/>
        <c:axId val="87569536"/>
      </c:barChart>
      <c:catAx>
        <c:axId val="85577088"/>
        <c:scaling>
          <c:orientation val="minMax"/>
        </c:scaling>
        <c:delete val="0"/>
        <c:axPos val="b"/>
        <c:majorTickMark val="out"/>
        <c:minorTickMark val="none"/>
        <c:tickLblPos val="nextTo"/>
        <c:crossAx val="87569536"/>
        <c:crosses val="autoZero"/>
        <c:auto val="1"/>
        <c:lblAlgn val="ctr"/>
        <c:lblOffset val="100"/>
        <c:noMultiLvlLbl val="0"/>
      </c:catAx>
      <c:valAx>
        <c:axId val="8756953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8557708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/>
          <p:cNvGrpSpPr/>
          <p:nvPr/>
        </p:nvGrpSpPr>
        <p:grpSpPr>
          <a:xfrm>
            <a:off x="0" y="-30477"/>
            <a:ext cx="9067800" cy="6889273"/>
            <a:chOff x="0" y="-30477"/>
            <a:chExt cx="9067800" cy="6889273"/>
          </a:xfrm>
        </p:grpSpPr>
        <p:cxnSp>
          <p:nvCxnSpPr>
            <p:cNvPr id="110" name="Straight Connector 109"/>
            <p:cNvCxnSpPr/>
            <p:nvPr/>
          </p:nvCxnSpPr>
          <p:spPr>
            <a:xfrm rot="16200000" flipH="1">
              <a:off x="-1447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rot="16200000" flipH="1">
              <a:off x="-1638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rot="5400000">
              <a:off x="-1485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rot="5400000">
              <a:off x="-32385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rot="16200000" flipH="1">
              <a:off x="-33147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rot="16200000" flipH="1">
              <a:off x="-1371600" y="2971800"/>
              <a:ext cx="6858000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 rot="16200000" flipH="1">
              <a:off x="-2819400" y="3200400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rot="5400000">
              <a:off x="-2705099" y="3238500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rot="16200000" flipH="1">
              <a:off x="-21336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16200000" flipH="1">
              <a:off x="-31242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 flipH="1">
              <a:off x="-1828799" y="3352799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rot="16200000" flipH="1">
              <a:off x="-28194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rot="16200000" flipH="1">
              <a:off x="-2438400" y="3124200"/>
              <a:ext cx="6858000" cy="609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rot="5400000">
              <a:off x="-173164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rot="5400000">
              <a:off x="-1142048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rot="5400000">
              <a:off x="-9144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rot="5400000">
              <a:off x="-185547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rot="16200000" flipH="1">
              <a:off x="-26431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rot="16200000" flipH="1">
              <a:off x="-1954530" y="3326130"/>
              <a:ext cx="6858000" cy="20574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 rot="16200000" flipH="1">
              <a:off x="-2362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 rot="16200000" flipH="1">
              <a:off x="-21336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 rot="16200000" flipH="1">
              <a:off x="1066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rot="16200000" flipH="1">
              <a:off x="876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 rot="5400000">
              <a:off x="1028700" y="3238500"/>
              <a:ext cx="6858000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rot="5400000">
              <a:off x="-7239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 rot="16200000" flipH="1">
              <a:off x="-8001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/>
          </p:nvCxnSpPr>
          <p:spPr>
            <a:xfrm rot="5400000">
              <a:off x="-152400" y="3429000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/>
          </p:nvCxnSpPr>
          <p:spPr>
            <a:xfrm rot="16200000" flipH="1">
              <a:off x="-304800" y="3200400"/>
              <a:ext cx="6858000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/>
          </p:nvCxnSpPr>
          <p:spPr>
            <a:xfrm rot="5400000">
              <a:off x="-190499" y="3238500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/>
          </p:nvCxnSpPr>
          <p:spPr>
            <a:xfrm rot="16200000" flipH="1">
              <a:off x="3810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/>
          </p:nvCxnSpPr>
          <p:spPr>
            <a:xfrm rot="16200000" flipH="1">
              <a:off x="-6096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/>
          </p:nvCxnSpPr>
          <p:spPr>
            <a:xfrm rot="16200000" flipH="1">
              <a:off x="685801" y="3352799"/>
              <a:ext cx="6858000" cy="152401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/>
          </p:nvCxnSpPr>
          <p:spPr>
            <a:xfrm rot="16200000" flipH="1">
              <a:off x="-304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>
            <a:xfrm rot="5400000">
              <a:off x="-10287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/>
          </p:nvCxnSpPr>
          <p:spPr>
            <a:xfrm rot="5400000">
              <a:off x="78295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/>
          </p:nvCxnSpPr>
          <p:spPr>
            <a:xfrm rot="5400000">
              <a:off x="1372552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/>
          </p:nvCxnSpPr>
          <p:spPr>
            <a:xfrm rot="5400000">
              <a:off x="1600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/>
          </p:nvCxnSpPr>
          <p:spPr>
            <a:xfrm rot="5400000">
              <a:off x="65913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/>
          </p:nvCxnSpPr>
          <p:spPr>
            <a:xfrm rot="16200000" flipH="1">
              <a:off x="-1285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/>
          </p:nvCxnSpPr>
          <p:spPr>
            <a:xfrm rot="16200000" flipH="1">
              <a:off x="560070" y="3326130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/>
          </p:nvCxnSpPr>
          <p:spPr>
            <a:xfrm rot="16200000" flipH="1">
              <a:off x="1524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/>
          </p:nvCxnSpPr>
          <p:spPr>
            <a:xfrm rot="16200000" flipH="1">
              <a:off x="3810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/>
          </p:nvCxnSpPr>
          <p:spPr>
            <a:xfrm rot="16200000" flipH="1">
              <a:off x="2743200" y="3352801"/>
              <a:ext cx="6858000" cy="1524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/>
          </p:nvCxnSpPr>
          <p:spPr>
            <a:xfrm rot="16200000" flipH="1">
              <a:off x="2095501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/>
          </p:nvCxnSpPr>
          <p:spPr>
            <a:xfrm rot="5400000">
              <a:off x="2705100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/>
          </p:nvCxnSpPr>
          <p:spPr>
            <a:xfrm rot="5400000">
              <a:off x="1828801" y="3276600"/>
              <a:ext cx="6857999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/>
          </p:nvCxnSpPr>
          <p:spPr>
            <a:xfrm rot="16200000" flipH="1">
              <a:off x="1066800" y="3200402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/>
          </p:nvCxnSpPr>
          <p:spPr>
            <a:xfrm rot="16200000" flipH="1">
              <a:off x="2362201" y="3352800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/>
          </p:nvCxnSpPr>
          <p:spPr>
            <a:xfrm rot="5400000">
              <a:off x="2646045" y="2722246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/>
          </p:nvCxnSpPr>
          <p:spPr>
            <a:xfrm rot="5400000">
              <a:off x="3048952" y="3277553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/>
          </p:nvCxnSpPr>
          <p:spPr>
            <a:xfrm rot="5400000">
              <a:off x="2895600" y="3276601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/>
          </p:nvCxnSpPr>
          <p:spPr>
            <a:xfrm rot="5400000">
              <a:off x="2388870" y="3227071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/>
          </p:nvCxnSpPr>
          <p:spPr>
            <a:xfrm rot="16200000" flipH="1">
              <a:off x="22364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/>
          </p:nvCxnSpPr>
          <p:spPr>
            <a:xfrm rot="16200000" flipH="1">
              <a:off x="17526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/>
          </p:nvCxnSpPr>
          <p:spPr>
            <a:xfrm rot="16200000" flipH="1">
              <a:off x="19812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/>
          </p:nvCxnSpPr>
          <p:spPr>
            <a:xfrm rot="5400000">
              <a:off x="3467100" y="3314701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/>
          </p:nvCxnSpPr>
          <p:spPr>
            <a:xfrm rot="16200000" flipH="1">
              <a:off x="3467099" y="3314701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/>
          </p:nvCxnSpPr>
          <p:spPr>
            <a:xfrm rot="5400000">
              <a:off x="4038600" y="3429001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/>
          </p:nvCxnSpPr>
          <p:spPr>
            <a:xfrm rot="16200000" flipH="1">
              <a:off x="3886200" y="3200401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/>
          </p:nvCxnSpPr>
          <p:spPr>
            <a:xfrm rot="5400000">
              <a:off x="4000501" y="3238501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/>
          </p:nvCxnSpPr>
          <p:spPr>
            <a:xfrm rot="16200000" flipH="1">
              <a:off x="4572000" y="3200401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/>
          </p:nvCxnSpPr>
          <p:spPr>
            <a:xfrm rot="16200000" flipH="1">
              <a:off x="3733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/>
          </p:nvCxnSpPr>
          <p:spPr>
            <a:xfrm rot="5400000">
              <a:off x="36195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/>
          </p:nvCxnSpPr>
          <p:spPr>
            <a:xfrm rot="16200000" flipH="1">
              <a:off x="4214813" y="3252788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/>
          </p:nvCxnSpPr>
          <p:spPr>
            <a:xfrm rot="16200000" flipH="1">
              <a:off x="47510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 rot="16200000" flipH="1">
              <a:off x="43434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 rot="16200000" flipH="1">
              <a:off x="4572000" y="3352801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/>
          </p:nvCxnSpPr>
          <p:spPr>
            <a:xfrm rot="16200000" flipH="1">
              <a:off x="5257800" y="3352802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/>
          </p:nvCxnSpPr>
          <p:spPr>
            <a:xfrm rot="16200000" flipH="1">
              <a:off x="5067300" y="3238502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/>
          </p:nvCxnSpPr>
          <p:spPr>
            <a:xfrm rot="5400000">
              <a:off x="5219700" y="3238502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/>
          </p:nvCxnSpPr>
          <p:spPr>
            <a:xfrm rot="16200000" flipH="1">
              <a:off x="4876801" y="3352801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/>
          </p:nvCxnSpPr>
          <p:spPr>
            <a:xfrm rot="5400000">
              <a:off x="5527994" y="3318196"/>
              <a:ext cx="6888479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rot="5400000">
              <a:off x="4850130" y="3227072"/>
              <a:ext cx="6858000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/>
          </p:nvCxnSpPr>
          <p:spPr>
            <a:xfrm rot="16200000" flipH="1">
              <a:off x="4751070" y="3326132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/>
          </p:nvCxnSpPr>
          <p:spPr>
            <a:xfrm rot="5400000">
              <a:off x="5562599" y="3429001"/>
              <a:ext cx="685800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rot="5400000">
              <a:off x="2552700" y="3390900"/>
              <a:ext cx="6858000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/>
          </p:nvCxnSpPr>
          <p:spPr>
            <a:xfrm rot="16200000" flipH="1">
              <a:off x="3048000" y="3352800"/>
              <a:ext cx="6858000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/>
          </p:nvCxnSpPr>
          <p:spPr>
            <a:xfrm rot="16200000" flipH="1">
              <a:off x="3238500" y="3238500"/>
              <a:ext cx="6858000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/>
          </p:nvCxnSpPr>
          <p:spPr>
            <a:xfrm rot="5400000">
              <a:off x="2133600" y="3276600"/>
              <a:ext cx="6858000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rot="16200000" flipH="1">
              <a:off x="3148013" y="3252789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/>
          </p:nvCxnSpPr>
          <p:spPr>
            <a:xfrm rot="5400000">
              <a:off x="3771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/>
          </p:nvCxnSpPr>
          <p:spPr>
            <a:xfrm rot="5400000">
              <a:off x="4229100" y="2933700"/>
              <a:ext cx="6858000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/>
          </p:nvCxnSpPr>
          <p:spPr>
            <a:xfrm rot="16200000" flipH="1">
              <a:off x="1371600" y="3200403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  <p:sp>
        <p:nvSpPr>
          <p:cNvPr id="113" name="Rectangle 112"/>
          <p:cNvSpPr/>
          <p:nvPr/>
        </p:nvSpPr>
        <p:spPr>
          <a:xfrm>
            <a:off x="0" y="1905000"/>
            <a:ext cx="4953000" cy="3124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0" y="2057400"/>
            <a:ext cx="4801394" cy="2820988"/>
            <a:chOff x="0" y="2057400"/>
            <a:chExt cx="4801394" cy="2820988"/>
          </a:xfrm>
        </p:grpSpPr>
        <p:cxnSp>
          <p:nvCxnSpPr>
            <p:cNvPr id="117" name="Straight Connector 116"/>
            <p:cNvCxnSpPr/>
            <p:nvPr/>
          </p:nvCxnSpPr>
          <p:spPr>
            <a:xfrm>
              <a:off x="0" y="20574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>
              <a:off x="0" y="48768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5400000">
              <a:off x="3391694" y="3467100"/>
              <a:ext cx="2818606" cy="794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2130425"/>
            <a:ext cx="4419600" cy="1600327"/>
          </a:xfrm>
        </p:spPr>
        <p:txBody>
          <a:bodyPr anchor="b">
            <a:normAutofit/>
          </a:bodyPr>
          <a:lstStyle>
            <a:lvl1pPr algn="l">
              <a:defRPr sz="3600" b="1" cap="none" spc="40" baseline="0">
                <a:ln w="13335" cmpd="sng">
                  <a:solidFill>
                    <a:schemeClr val="accent1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733800"/>
            <a:ext cx="4419600" cy="10668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2"/>
          <p:cNvGrpSpPr/>
          <p:nvPr/>
        </p:nvGrpSpPr>
        <p:grpSpPr>
          <a:xfrm>
            <a:off x="1" y="-30478"/>
            <a:ext cx="9067799" cy="4846320"/>
            <a:chOff x="1" y="-30477"/>
            <a:chExt cx="9067799" cy="4526277"/>
          </a:xfrm>
        </p:grpSpPr>
        <p:cxnSp>
          <p:nvCxnSpPr>
            <p:cNvPr id="8" name="Straight Connector 7"/>
            <p:cNvCxnSpPr/>
            <p:nvPr/>
          </p:nvCxnSpPr>
          <p:spPr>
            <a:xfrm rot="16200000" flipH="1">
              <a:off x="-2716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-4621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>
              <a:off x="-3097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-206236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H="1">
              <a:off x="-213856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H="1">
              <a:off x="-195465" y="1785212"/>
              <a:ext cx="4505731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6200000" flipH="1">
              <a:off x="-164326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>
              <a:off x="-1528964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H="1">
              <a:off x="-95746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6200000" flipH="1">
              <a:off x="-194806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6200000" flipH="1">
              <a:off x="-652664" y="2166211"/>
              <a:ext cx="4505731" cy="152401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16200000" flipH="1">
              <a:off x="-16432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H="1">
              <a:off x="-1790700" y="2019300"/>
              <a:ext cx="4495800" cy="4572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>
              <a:off x="-55551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rot="5400000">
              <a:off x="340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5400000">
              <a:off x="26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-67933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16200000" flipH="1">
              <a:off x="-1467052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-77839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1860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16200000" flipH="1">
              <a:off x="-9574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16200000" flipH="1">
              <a:off x="22429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16200000" flipH="1">
              <a:off x="20524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>
              <a:off x="2204835" y="2051912"/>
              <a:ext cx="4505731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rot="5400000">
              <a:off x="452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rot="16200000" flipH="1">
              <a:off x="37603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>
              <a:off x="1023735" y="2242139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rot="16200000" flipH="1">
              <a:off x="871335" y="2013812"/>
              <a:ext cx="4505731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rot="5400000">
              <a:off x="985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155713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rot="16200000" flipH="1">
              <a:off x="5665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16200000" flipH="1">
              <a:off x="1861936" y="2166211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16200000" flipH="1">
              <a:off x="8713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rot="5400000">
              <a:off x="1474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5400000">
              <a:off x="195909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25486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rot="5400000">
              <a:off x="27763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5400000">
              <a:off x="183526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16200000" flipH="1">
              <a:off x="1047548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rot="16200000" flipH="1">
              <a:off x="1736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rot="16200000" flipH="1">
              <a:off x="1328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rot="16200000" flipH="1">
              <a:off x="1557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16200000" flipH="1">
              <a:off x="39193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rot="16200000" flipH="1">
              <a:off x="3271636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rot="5400000">
              <a:off x="38812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rot="5400000">
              <a:off x="3004936" y="2090012"/>
              <a:ext cx="4505730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rot="16200000" flipH="1">
              <a:off x="22429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16200000" flipH="1">
              <a:off x="35383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382218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rot="5400000">
              <a:off x="4225087" y="2090965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rot="5400000">
              <a:off x="407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rot="5400000">
              <a:off x="356500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16200000" flipH="1">
              <a:off x="34126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rot="16200000" flipH="1">
              <a:off x="29287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16200000" flipH="1">
              <a:off x="3081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4643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rot="16200000" flipH="1">
              <a:off x="4643234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>
              <a:off x="5214735" y="2242140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16200000" flipH="1">
              <a:off x="506233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rot="5400000">
              <a:off x="5176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rot="16200000" flipH="1">
              <a:off x="57481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16200000" flipH="1">
              <a:off x="49099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5400000">
              <a:off x="47956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16200000" flipH="1">
              <a:off x="53909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16200000" flipH="1">
              <a:off x="5927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rot="16200000" flipH="1">
              <a:off x="5519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rot="16200000" flipH="1">
              <a:off x="5748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16200000" flipH="1">
              <a:off x="6433935" y="2166213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rot="16200000" flipH="1">
              <a:off x="62434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rot="5400000">
              <a:off x="63958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rot="16200000" flipH="1">
              <a:off x="60529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5400000">
              <a:off x="6709356" y="2136834"/>
              <a:ext cx="4525755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rot="5400000">
              <a:off x="6026265" y="2040483"/>
              <a:ext cx="4505731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16200000" flipH="1">
              <a:off x="5927205" y="2139543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rot="5400000">
              <a:off x="6738734" y="2242140"/>
              <a:ext cx="450573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5400000">
              <a:off x="3728835" y="2204312"/>
              <a:ext cx="4505731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rot="16200000" flipH="1">
              <a:off x="4224135" y="2166212"/>
              <a:ext cx="4505731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16200000" flipH="1">
              <a:off x="4414635" y="2051912"/>
              <a:ext cx="4505731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rot="5400000">
              <a:off x="3309735" y="2090012"/>
              <a:ext cx="4505731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rot="16200000" flipH="1">
              <a:off x="43241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49480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rot="5400000">
              <a:off x="5405235" y="1747112"/>
              <a:ext cx="4505731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16200000" flipH="1">
              <a:off x="2547735" y="2013814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ctangle 93"/>
          <p:cNvSpPr/>
          <p:nvPr/>
        </p:nvSpPr>
        <p:spPr>
          <a:xfrm>
            <a:off x="0" y="4311168"/>
            <a:ext cx="9144000" cy="1905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96" name="Straight Connector 95"/>
          <p:cNvCxnSpPr/>
          <p:nvPr/>
        </p:nvCxnSpPr>
        <p:spPr>
          <a:xfrm>
            <a:off x="0" y="4387368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0" y="6138380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621364"/>
            <a:ext cx="8305800" cy="414649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95" name="Title 94"/>
          <p:cNvSpPr>
            <a:spLocks noGrp="1"/>
          </p:cNvSpPr>
          <p:nvPr>
            <p:ph type="title"/>
          </p:nvPr>
        </p:nvSpPr>
        <p:spPr>
          <a:xfrm>
            <a:off x="457200" y="4463568"/>
            <a:ext cx="8305800" cy="1143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91" name="Footer Placeholder 9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2" name="Slide Number Placeholder 9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273050"/>
            <a:ext cx="5486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  <p:sp>
        <p:nvSpPr>
          <p:cNvPr id="37" name="Rectangle 36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901952"/>
            <a:ext cx="2377440" cy="137160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tabLst>
                <a:tab pos="3830638" algn="l"/>
              </a:tabLst>
              <a:defRPr lang="en-US" sz="2600" b="1" kern="1200" cap="none" spc="20" baseline="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3552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00400" y="381000"/>
            <a:ext cx="5562600" cy="5638800"/>
          </a:xfrm>
          <a:solidFill>
            <a:schemeClr val="bg2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  <p:sp>
        <p:nvSpPr>
          <p:cNvPr id="33" name="Rectangle 32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1905000"/>
            <a:ext cx="2377440" cy="1371600"/>
          </a:xfrm>
        </p:spPr>
        <p:txBody>
          <a:bodyPr anchor="b">
            <a:normAutofit/>
          </a:bodyPr>
          <a:lstStyle>
            <a:lvl1pPr algn="l">
              <a:defRPr sz="2600" b="1" cap="none" spc="20" baseline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6600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 189"/>
          <p:cNvSpPr/>
          <p:nvPr/>
        </p:nvSpPr>
        <p:spPr>
          <a:xfrm>
            <a:off x="149352" y="137160"/>
            <a:ext cx="8869680" cy="6583680"/>
          </a:xfrm>
          <a:prstGeom prst="rect">
            <a:avLst/>
          </a:prstGeom>
          <a:noFill/>
          <a:ln w="19050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2E700DB3-DBF0-4086-B675-117E7A9610B8}" type="datetimeFigureOut">
              <a:rPr lang="pt-BR" smtClean="0"/>
              <a:t>07/11/2011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1123" y="6312408"/>
            <a:ext cx="34817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tabLst>
          <a:tab pos="3830638" algn="l"/>
        </a:tabLst>
        <a:defRPr sz="3600" b="1" kern="1200" cap="none" spc="50">
          <a:ln w="13335" cmpd="sng">
            <a:solidFill>
              <a:schemeClr val="accent1">
                <a:lumMod val="50000"/>
              </a:schemeClr>
            </a:solidFill>
            <a:prstDash val="solid"/>
          </a:ln>
          <a:solidFill>
            <a:schemeClr val="accent6">
              <a:tint val="1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/ExemplosWebAspNetWebApplication/Default.aspx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/Apollo.Bugs/Oficina/Diagnostico.aspx?x=77BF98707AD96B0DC46A18BCEC2DF4CE3A4422078FEE4B4BAAD93481FE9E4749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t.wikipedia.org/wiki/JavaScript" TargetMode="External"/><Relationship Id="rId5" Type="http://schemas.openxmlformats.org/officeDocument/2006/relationships/hyperlink" Target="http://pt.wikipedia.org/w/index.php?title=XMLHttpResponse&amp;action=edit&amp;redlink=1" TargetMode="External"/><Relationship Id="rId4" Type="http://schemas.openxmlformats.org/officeDocument/2006/relationships/hyperlink" Target="http://pt.wikipedia.org/wiki/XMLHttpRequest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zdnet.com/blog/open-source/microsoft-jquery-adoption-is-an-open-source-tipping-point/2939" TargetMode="External"/><Relationship Id="rId4" Type="http://schemas.openxmlformats.org/officeDocument/2006/relationships/hyperlink" Target="http://www.google.com/trends?q=dojo+javascript,+jquery+javascript,+yui+javascript,+prototype+javascript,+mootools+javascript&amp;ctab=0&amp;geo=all&amp;geor=all&amp;date=all&amp;sort=0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hyperlink" Target="http://www.jetbrains.com/resharper/whatsnew/" TargetMode="External"/><Relationship Id="rId4" Type="http://schemas.openxmlformats.org/officeDocument/2006/relationships/hyperlink" Target="http://weblogs.asp.net/scottgu/archive/2010/02/08/jquery-1-4-1-intellisense-with-visual-studio.aspx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selectorgadget.com/" TargetMode="External"/><Relationship Id="rId4" Type="http://schemas.openxmlformats.org/officeDocument/2006/relationships/hyperlink" Target="http://codylindley.com/jqueryselectors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hyperlink" Target="http://jquery-ui.googlecode.com/svn/trunk/demos/effect/easing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queryui.com/demos/datepicker/" TargetMode="External"/><Relationship Id="rId5" Type="http://schemas.openxmlformats.org/officeDocument/2006/relationships/hyperlink" Target="http://jqueryui.com/demos/button/#checkbox" TargetMode="External"/><Relationship Id="rId4" Type="http://schemas.openxmlformats.org/officeDocument/2006/relationships/hyperlink" Target="http://jqueryui.com/themeroller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pi.jquery.com/slideDown/" TargetMode="External"/><Relationship Id="rId4" Type="http://schemas.openxmlformats.org/officeDocument/2006/relationships/hyperlink" Target="http://api.jquery.com/animate/" TargetMode="Externa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://aviathemes.com/aviaslider/?slider=droping-curtain" TargetMode="External"/><Relationship Id="rId13" Type="http://schemas.openxmlformats.org/officeDocument/2006/relationships/hyperlink" Target="http://static.buildinternet.com/live-tutorials/interactive-picture/index.html" TargetMode="External"/><Relationship Id="rId3" Type="http://schemas.microsoft.com/office/2007/relationships/hdphoto" Target="../media/hdphoto3.wdp"/><Relationship Id="rId7" Type="http://schemas.openxmlformats.org/officeDocument/2006/relationships/hyperlink" Target="http://www.alohatechsupport.net/examples/image-menu-1.html" TargetMode="External"/><Relationship Id="rId12" Type="http://schemas.openxmlformats.org/officeDocument/2006/relationships/hyperlink" Target="http://www.professorcloud.com/mainsite/cloud-zoom.htm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ev.herr-schuessler.de/jquery/popeye/demo.html" TargetMode="External"/><Relationship Id="rId11" Type="http://schemas.openxmlformats.org/officeDocument/2006/relationships/hyperlink" Target="http://lab.smashup.it/flip/" TargetMode="External"/><Relationship Id="rId5" Type="http://schemas.openxmlformats.org/officeDocument/2006/relationships/hyperlink" Target="http://www.no-margin-for-errors.com/projects/prettyphoto-jquery-lightbox-clone/#!prettyPhoto" TargetMode="External"/><Relationship Id="rId15" Type="http://schemas.openxmlformats.org/officeDocument/2006/relationships/hyperlink" Target="http://www.1stwebdesigner.com/freebies/advanced-jquery-effects/" TargetMode="External"/><Relationship Id="rId10" Type="http://schemas.openxmlformats.org/officeDocument/2006/relationships/hyperlink" Target="http://css-tricks.com/examples/Circulate/" TargetMode="External"/><Relationship Id="rId4" Type="http://schemas.openxmlformats.org/officeDocument/2006/relationships/hyperlink" Target="http://razorjack.net/quicksand/" TargetMode="External"/><Relationship Id="rId9" Type="http://schemas.openxmlformats.org/officeDocument/2006/relationships/hyperlink" Target="http://spritely.net/gallery/" TargetMode="External"/><Relationship Id="rId14" Type="http://schemas.openxmlformats.org/officeDocument/2006/relationships/hyperlink" Target="http://www.webdesignerdepot.com/2010/07/20-demos-showing-advanced-jquery-effects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delicious.com/search?p=jquery+plugins&amp;chk=&amp;fr=del_icio_us&amp;lc=1&amp;atags=&amp;rtags=&amp;context=all||" TargetMode="External"/><Relationship Id="rId3" Type="http://schemas.microsoft.com/office/2007/relationships/hdphoto" Target="../media/hdphoto3.wdp"/><Relationship Id="rId7" Type="http://schemas.openxmlformats.org/officeDocument/2006/relationships/hyperlink" Target="http://codylindley.com/jqueryselectors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visualjquery.com/" TargetMode="External"/><Relationship Id="rId5" Type="http://schemas.openxmlformats.org/officeDocument/2006/relationships/hyperlink" Target="http://jqueryui.com/home" TargetMode="External"/><Relationship Id="rId4" Type="http://schemas.openxmlformats.org/officeDocument/2006/relationships/hyperlink" Target="http://jquery.com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hyperlink" Target="http://en.wikipedia.org/wiki/Microsoft_Exchange_Server#Exchange_Server_2000" TargetMode="External"/><Relationship Id="rId2" Type="http://schemas.openxmlformats.org/officeDocument/2006/relationships/hyperlink" Target="http://pt.wikipedia.org/wiki/WorldWideWeb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B102B">
            <a:alpha val="8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29000" y="-1571625"/>
            <a:ext cx="16002000" cy="1000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784976" cy="3168352"/>
          </a:xfrm>
        </p:spPr>
        <p:txBody>
          <a:bodyPr>
            <a:noAutofit/>
          </a:bodyPr>
          <a:lstStyle/>
          <a:p>
            <a:pPr algn="ctr"/>
            <a:r>
              <a:rPr lang="pt-BR" sz="8800" dirty="0" smtClean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 Black" pitchFamily="34" charset="0"/>
              </a:rPr>
              <a:t>Programando para Web</a:t>
            </a:r>
            <a:endParaRPr lang="pt-BR" sz="8800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 Black" pitchFamily="34" charset="0"/>
            </a:endParaRPr>
          </a:p>
        </p:txBody>
      </p:sp>
      <p:sp>
        <p:nvSpPr>
          <p:cNvPr id="6" name="Subtítulo 4"/>
          <p:cNvSpPr txBox="1">
            <a:spLocks/>
          </p:cNvSpPr>
          <p:nvPr/>
        </p:nvSpPr>
        <p:spPr>
          <a:xfrm>
            <a:off x="259904" y="3542522"/>
            <a:ext cx="8784976" cy="31683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itchFamily="34" charset="0"/>
              <a:buNone/>
              <a:defRPr sz="2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4400" dirty="0" err="1" smtClean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 Black" pitchFamily="34" charset="0"/>
              </a:rPr>
              <a:t>Submit</a:t>
            </a:r>
            <a:r>
              <a:rPr lang="pt-BR" sz="4400" dirty="0" smtClean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 Black" pitchFamily="34" charset="0"/>
              </a:rPr>
              <a:t>, </a:t>
            </a:r>
            <a:r>
              <a:rPr lang="pt-BR" sz="4400" dirty="0" err="1" smtClean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 Black" pitchFamily="34" charset="0"/>
              </a:rPr>
              <a:t>ajax</a:t>
            </a:r>
            <a:r>
              <a:rPr lang="pt-BR" sz="4400" dirty="0" smtClean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 Black" pitchFamily="34" charset="0"/>
              </a:rPr>
              <a:t> e </a:t>
            </a:r>
            <a:r>
              <a:rPr lang="pt-BR" sz="4400" dirty="0" err="1" smtClean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 Black" pitchFamily="34" charset="0"/>
              </a:rPr>
              <a:t>jQuery</a:t>
            </a:r>
            <a:endParaRPr lang="pt-BR" sz="4400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816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4"/>
          <p:cNvSpPr>
            <a:spLocks noGrp="1"/>
          </p:cNvSpPr>
          <p:nvPr>
            <p:ph idx="1"/>
          </p:nvPr>
        </p:nvSpPr>
        <p:spPr>
          <a:xfrm>
            <a:off x="390364" y="368660"/>
            <a:ext cx="8363272" cy="612068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</a:pPr>
            <a:r>
              <a:rPr lang="pt-BR" sz="2800" b="1" dirty="0" smtClean="0"/>
              <a:t>1998 – </a:t>
            </a:r>
            <a:r>
              <a:rPr lang="pt-BR" sz="2800" b="1" dirty="0" smtClean="0">
                <a:solidFill>
                  <a:srgbClr val="FFFF00"/>
                </a:solidFill>
              </a:rPr>
              <a:t>ASP 3</a:t>
            </a:r>
            <a:r>
              <a:rPr lang="pt-BR" sz="2800" b="1" dirty="0" smtClean="0"/>
              <a:t>.0</a:t>
            </a:r>
          </a:p>
          <a:p>
            <a:pPr>
              <a:lnSpc>
                <a:spcPct val="150000"/>
              </a:lnSpc>
            </a:pPr>
            <a:r>
              <a:rPr lang="pt-BR" sz="2800" b="1" dirty="0" smtClean="0"/>
              <a:t>2002 – </a:t>
            </a:r>
            <a:r>
              <a:rPr lang="pt-BR" sz="2800" b="1" dirty="0"/>
              <a:t>ASP.NET</a:t>
            </a:r>
            <a:r>
              <a:rPr lang="pt-BR" sz="2800" b="1" dirty="0" smtClean="0"/>
              <a:t> 1.0</a:t>
            </a:r>
          </a:p>
          <a:p>
            <a:pPr>
              <a:lnSpc>
                <a:spcPct val="150000"/>
              </a:lnSpc>
            </a:pPr>
            <a:r>
              <a:rPr lang="pt-BR" sz="2800" b="1" dirty="0" smtClean="0"/>
              <a:t>2003 </a:t>
            </a:r>
            <a:r>
              <a:rPr lang="pt-BR" sz="2800" b="1" dirty="0"/>
              <a:t>– ASP.NET </a:t>
            </a:r>
            <a:r>
              <a:rPr lang="pt-BR" sz="2800" b="1" dirty="0" smtClean="0"/>
              <a:t>1.1</a:t>
            </a:r>
          </a:p>
          <a:p>
            <a:pPr>
              <a:lnSpc>
                <a:spcPct val="150000"/>
              </a:lnSpc>
            </a:pPr>
            <a:r>
              <a:rPr lang="pt-BR" sz="2800" b="1" dirty="0" smtClean="0"/>
              <a:t>2007 - ASP.NET </a:t>
            </a:r>
            <a:r>
              <a:rPr lang="pt-BR" sz="2800" b="1" dirty="0"/>
              <a:t>MVC CTP</a:t>
            </a:r>
          </a:p>
          <a:p>
            <a:pPr>
              <a:lnSpc>
                <a:spcPct val="150000"/>
              </a:lnSpc>
            </a:pPr>
            <a:r>
              <a:rPr lang="pt-BR" sz="2800" b="1" dirty="0" smtClean="0"/>
              <a:t>2009 - ASP.NET </a:t>
            </a:r>
            <a:r>
              <a:rPr lang="pt-BR" sz="2800" b="1" dirty="0"/>
              <a:t>MVC </a:t>
            </a:r>
            <a:r>
              <a:rPr lang="pt-BR" sz="2800" b="1" dirty="0" smtClean="0"/>
              <a:t>1.0</a:t>
            </a:r>
            <a:endParaRPr lang="pt-BR" sz="2800" b="1" dirty="0"/>
          </a:p>
          <a:p>
            <a:pPr>
              <a:lnSpc>
                <a:spcPct val="150000"/>
              </a:lnSpc>
            </a:pPr>
            <a:r>
              <a:rPr lang="pt-BR" sz="2800" b="1" dirty="0" smtClean="0"/>
              <a:t>2010 - ASP.NET MVC 2.0 + </a:t>
            </a:r>
            <a:r>
              <a:rPr lang="pt-BR" sz="2800" b="1" dirty="0" smtClean="0">
                <a:solidFill>
                  <a:srgbClr val="FFFF00"/>
                </a:solidFill>
              </a:rPr>
              <a:t>ASP.NET 4</a:t>
            </a:r>
            <a:r>
              <a:rPr lang="pt-BR" sz="2800" b="1" dirty="0" smtClean="0"/>
              <a:t>.0</a:t>
            </a:r>
          </a:p>
          <a:p>
            <a:pPr>
              <a:lnSpc>
                <a:spcPct val="150000"/>
              </a:lnSpc>
            </a:pPr>
            <a:r>
              <a:rPr lang="pt-BR" sz="2800" b="1" dirty="0" smtClean="0"/>
              <a:t>2011 - ASP.NET </a:t>
            </a:r>
            <a:r>
              <a:rPr lang="pt-BR" sz="2800" b="1" dirty="0">
                <a:solidFill>
                  <a:srgbClr val="FFFF00"/>
                </a:solidFill>
              </a:rPr>
              <a:t>MVC </a:t>
            </a:r>
            <a:r>
              <a:rPr lang="pt-BR" sz="2800" b="1" dirty="0" smtClean="0">
                <a:solidFill>
                  <a:srgbClr val="FFFF00"/>
                </a:solidFill>
              </a:rPr>
              <a:t>3</a:t>
            </a:r>
            <a:r>
              <a:rPr lang="pt-BR" sz="2800" b="1" dirty="0" smtClean="0"/>
              <a:t>.0</a:t>
            </a:r>
            <a:endParaRPr lang="pt-BR" sz="2800" b="1" dirty="0"/>
          </a:p>
          <a:p>
            <a:pPr>
              <a:lnSpc>
                <a:spcPct val="150000"/>
              </a:lnSpc>
            </a:pPr>
            <a:r>
              <a:rPr lang="pt-BR" sz="2000" b="1" dirty="0" smtClean="0"/>
              <a:t>2011 - ASP.NET </a:t>
            </a:r>
            <a:r>
              <a:rPr lang="pt-BR" sz="2000" b="1" dirty="0"/>
              <a:t>MVC 4.0 </a:t>
            </a:r>
            <a:r>
              <a:rPr lang="pt-BR" sz="2000" i="1" dirty="0" err="1"/>
              <a:t>Developer</a:t>
            </a:r>
            <a:r>
              <a:rPr lang="pt-BR" sz="2000" i="1" dirty="0"/>
              <a:t> </a:t>
            </a:r>
            <a:r>
              <a:rPr lang="pt-BR" sz="2000" i="1" dirty="0" err="1" smtClean="0"/>
              <a:t>Preview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1371990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lumMod val="90000"/>
                <a:lumOff val="10000"/>
              </a:schemeClr>
            </a:gs>
            <a:gs pos="70000">
              <a:schemeClr val="bg1"/>
            </a:gs>
          </a:gsLst>
          <a:path path="circle">
            <a:fillToRect l="15000" t="50000" r="85000" b="6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eggheadcafe.com/articles/o_aspNet_Page_LifeCycl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368644"/>
            <a:ext cx="8353425" cy="1143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467544" y="260648"/>
            <a:ext cx="8316123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4400" b="1" dirty="0" smtClean="0"/>
              <a:t>ASP.NET – </a:t>
            </a:r>
            <a:r>
              <a:rPr lang="pt-BR" sz="3600" b="1" dirty="0" smtClean="0"/>
              <a:t>Ciclo de vida da página</a:t>
            </a:r>
            <a:endParaRPr lang="pt-BR" sz="4400" b="1" dirty="0"/>
          </a:p>
        </p:txBody>
      </p:sp>
    </p:spTree>
    <p:extLst>
      <p:ext uri="{BB962C8B-B14F-4D97-AF65-F5344CB8AC3E}">
        <p14:creationId xmlns:p14="http://schemas.microsoft.com/office/powerpoint/2010/main" val="258278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lumMod val="90000"/>
                <a:lumOff val="10000"/>
              </a:schemeClr>
            </a:gs>
            <a:gs pos="70000">
              <a:schemeClr val="bg1"/>
            </a:gs>
          </a:gsLst>
          <a:path path="circle">
            <a:fillToRect l="15000" t="50000" r="85000" b="6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eggheadcafe.com/articles/o_aspNet_Page_LifeCycl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-5427984"/>
            <a:ext cx="8353425" cy="1143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352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lumMod val="90000"/>
                <a:lumOff val="10000"/>
              </a:schemeClr>
            </a:gs>
            <a:gs pos="70000">
              <a:schemeClr val="bg1"/>
            </a:gs>
          </a:gsLst>
          <a:path path="circle">
            <a:fillToRect l="15000" t="50000" r="85000" b="6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ipse 2"/>
          <p:cNvSpPr/>
          <p:nvPr/>
        </p:nvSpPr>
        <p:spPr>
          <a:xfrm>
            <a:off x="379309" y="188640"/>
            <a:ext cx="7632848" cy="6220072"/>
          </a:xfrm>
          <a:prstGeom prst="ellipse">
            <a:avLst/>
          </a:prstGeom>
          <a:gradFill flip="none" rotWithShape="1">
            <a:gsLst>
              <a:gs pos="0">
                <a:srgbClr val="FF0000"/>
              </a:gs>
              <a:gs pos="68000">
                <a:srgbClr val="ACA879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755576" y="1480853"/>
            <a:ext cx="7671028" cy="28842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pt-BR" sz="13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//</a:t>
            </a:r>
            <a:r>
              <a:rPr lang="pt-BR" sz="13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Fixme</a:t>
            </a:r>
            <a:endParaRPr lang="pt-BR" sz="13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B05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83165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lumMod val="90000"/>
                <a:lumOff val="10000"/>
              </a:schemeClr>
            </a:gs>
            <a:gs pos="70000">
              <a:schemeClr val="bg1"/>
            </a:gs>
          </a:gsLst>
          <a:path path="circle">
            <a:fillToRect l="15000" t="50000" r="85000" b="6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ipse 2"/>
          <p:cNvSpPr/>
          <p:nvPr/>
        </p:nvSpPr>
        <p:spPr>
          <a:xfrm>
            <a:off x="379309" y="404664"/>
            <a:ext cx="7632848" cy="6220072"/>
          </a:xfrm>
          <a:prstGeom prst="ellipse">
            <a:avLst/>
          </a:prstGeom>
          <a:gradFill flip="none" rotWithShape="1">
            <a:gsLst>
              <a:gs pos="0">
                <a:srgbClr val="00B050">
                  <a:alpha val="48000"/>
                </a:srgbClr>
              </a:gs>
              <a:gs pos="64000">
                <a:srgbClr val="ACA879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683568" y="2368578"/>
            <a:ext cx="7671028" cy="15490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pt-BR" sz="72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ASP.NET MVC 3</a:t>
            </a:r>
            <a:endParaRPr lang="pt-BR" sz="7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B05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9218" name="Picture 2" descr="http://t3.gstatic.com/images?q=tbn:ANd9GcTpz-nOW9VpnrgOYSmXpMNkiwao4f8XVaHkjaPr_sVKH4oOe4rQL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3917592"/>
            <a:ext cx="1781175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94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lumMod val="90000"/>
                <a:lumOff val="10000"/>
              </a:schemeClr>
            </a:gs>
            <a:gs pos="70000">
              <a:schemeClr val="bg1"/>
            </a:gs>
          </a:gsLst>
          <a:path path="circle">
            <a:fillToRect l="15000" t="50000" r="85000" b="6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ipse 2"/>
          <p:cNvSpPr/>
          <p:nvPr/>
        </p:nvSpPr>
        <p:spPr>
          <a:xfrm>
            <a:off x="379309" y="404664"/>
            <a:ext cx="7632848" cy="6220072"/>
          </a:xfrm>
          <a:prstGeom prst="ellipse">
            <a:avLst/>
          </a:prstGeom>
          <a:gradFill flip="none" rotWithShape="1">
            <a:gsLst>
              <a:gs pos="0">
                <a:srgbClr val="00B050">
                  <a:alpha val="48000"/>
                </a:srgbClr>
              </a:gs>
              <a:gs pos="64000">
                <a:srgbClr val="ACA879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683568" y="2368578"/>
            <a:ext cx="7671028" cy="15490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</a:pPr>
            <a:r>
              <a:rPr lang="pt-BR" sz="72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ASP.NET 4.0</a:t>
            </a:r>
            <a:endParaRPr lang="pt-BR" sz="7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8194" name="Picture 2" descr="http://t0.gstatic.com/images?q=tbn:ANd9GcTteiF83l3NbuzdooO5ynAX0ZggCdAISgagaT8UlErp7vjzbBjdH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4149080"/>
            <a:ext cx="1981200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6434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457200" y="375655"/>
            <a:ext cx="8229600" cy="6106690"/>
          </a:xfrm>
        </p:spPr>
        <p:txBody>
          <a:bodyPr anchor="ctr">
            <a:noAutofit/>
          </a:bodyPr>
          <a:lstStyle/>
          <a:p>
            <a:pPr algn="ctr"/>
            <a:r>
              <a:rPr lang="pt-BR" sz="11500" dirty="0" err="1" smtClean="0"/>
              <a:t>Asp.Net</a:t>
            </a:r>
            <a:r>
              <a:rPr lang="pt-BR" sz="11500" dirty="0" smtClean="0"/>
              <a:t> </a:t>
            </a:r>
            <a:r>
              <a:rPr lang="pt-BR" sz="11500" spc="0" dirty="0" err="1" smtClean="0">
                <a:ln w="1270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glow rad="228600">
                    <a:srgbClr val="FF0000">
                      <a:alpha val="40000"/>
                    </a:srgbClr>
                  </a:glow>
                  <a:outerShdw blurRad="50800" algn="tl" rotWithShape="0">
                    <a:srgbClr val="000000"/>
                  </a:outerShdw>
                </a:effectLst>
              </a:rPr>
              <a:t>ViewState</a:t>
            </a:r>
            <a:endParaRPr lang="pt-BR" sz="11500" spc="0" dirty="0">
              <a:ln w="1270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glow rad="228600">
                  <a:srgbClr val="FF0000">
                    <a:alpha val="40000"/>
                  </a:srgbClr>
                </a:glow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6249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lumMod val="90000"/>
                <a:lumOff val="10000"/>
              </a:schemeClr>
            </a:gs>
            <a:gs pos="70000">
              <a:schemeClr val="bg1"/>
            </a:gs>
          </a:gsLst>
          <a:path path="circle">
            <a:fillToRect l="15000" t="50000" r="85000" b="6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4"/>
          <p:cNvSpPr>
            <a:spLocks noGrp="1"/>
          </p:cNvSpPr>
          <p:nvPr>
            <p:ph idx="1"/>
          </p:nvPr>
        </p:nvSpPr>
        <p:spPr>
          <a:xfrm>
            <a:off x="390364" y="368660"/>
            <a:ext cx="8363272" cy="612068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</a:pPr>
            <a:r>
              <a:rPr lang="pt-BR" sz="3600" dirty="0" smtClean="0">
                <a:latin typeface="Microsoft New Tai Lue" pitchFamily="34" charset="0"/>
                <a:cs typeface="Microsoft New Tai Lue" pitchFamily="34" charset="0"/>
              </a:rPr>
              <a:t>Input </a:t>
            </a:r>
            <a:r>
              <a:rPr lang="pt-BR" sz="3600" dirty="0" err="1" smtClean="0">
                <a:latin typeface="Microsoft New Tai Lue" pitchFamily="34" charset="0"/>
                <a:cs typeface="Microsoft New Tai Lue" pitchFamily="34" charset="0"/>
              </a:rPr>
              <a:t>hidden</a:t>
            </a:r>
            <a:r>
              <a:rPr lang="pt-BR" sz="3600" dirty="0" smtClean="0">
                <a:latin typeface="Microsoft New Tai Lue" pitchFamily="34" charset="0"/>
                <a:cs typeface="Microsoft New Tai Lue" pitchFamily="34" charset="0"/>
              </a:rPr>
              <a:t>: __VIEWSTATE</a:t>
            </a:r>
          </a:p>
          <a:p>
            <a:pPr>
              <a:lnSpc>
                <a:spcPct val="150000"/>
              </a:lnSpc>
            </a:pPr>
            <a:r>
              <a:rPr lang="pt-BR" sz="3600" dirty="0" smtClean="0">
                <a:latin typeface="Microsoft New Tai Lue" pitchFamily="34" charset="0"/>
                <a:cs typeface="Microsoft New Tai Lue" pitchFamily="34" charset="0"/>
              </a:rPr>
              <a:t>Firefox + </a:t>
            </a:r>
            <a:r>
              <a:rPr lang="pt-BR" sz="3600" dirty="0" err="1" smtClean="0">
                <a:latin typeface="Microsoft New Tai Lue" pitchFamily="34" charset="0"/>
                <a:cs typeface="Microsoft New Tai Lue" pitchFamily="34" charset="0"/>
              </a:rPr>
              <a:t>Firebug</a:t>
            </a:r>
            <a:r>
              <a:rPr lang="pt-BR" sz="3600" dirty="0" smtClean="0">
                <a:latin typeface="Microsoft New Tai Lue" pitchFamily="34" charset="0"/>
                <a:cs typeface="Microsoft New Tai Lue" pitchFamily="34" charset="0"/>
              </a:rPr>
              <a:t> + </a:t>
            </a:r>
            <a:r>
              <a:rPr lang="pt-BR" sz="3600" dirty="0" err="1" smtClean="0">
                <a:latin typeface="Microsoft New Tai Lue" pitchFamily="34" charset="0"/>
                <a:cs typeface="Microsoft New Tai Lue" pitchFamily="34" charset="0"/>
              </a:rPr>
              <a:t>Fiddler</a:t>
            </a:r>
            <a:endParaRPr lang="pt-BR" sz="3600" dirty="0" smtClean="0">
              <a:latin typeface="Microsoft New Tai Lue" pitchFamily="34" charset="0"/>
              <a:cs typeface="Microsoft New Tai Lue" pitchFamily="34" charset="0"/>
            </a:endParaRPr>
          </a:p>
          <a:p>
            <a:pPr>
              <a:lnSpc>
                <a:spcPct val="150000"/>
              </a:lnSpc>
            </a:pPr>
            <a:r>
              <a:rPr lang="pt-BR" sz="3600" dirty="0" smtClean="0">
                <a:latin typeface="Microsoft New Tai Lue" pitchFamily="34" charset="0"/>
                <a:cs typeface="Microsoft New Tai Lue" pitchFamily="34" charset="0"/>
                <a:hlinkClick r:id="rId2"/>
              </a:rPr>
              <a:t>Projeto de exemplos</a:t>
            </a:r>
            <a:endParaRPr lang="pt-BR" sz="3600" dirty="0">
              <a:latin typeface="Microsoft New Tai Lue" pitchFamily="34" charset="0"/>
              <a:cs typeface="Microsoft New Tai L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05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áfic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773900"/>
              </p:ext>
            </p:extLst>
          </p:nvPr>
        </p:nvGraphicFramePr>
        <p:xfrm>
          <a:off x="0" y="0"/>
          <a:ext cx="9144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12484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3001434"/>
              </p:ext>
            </p:extLst>
          </p:nvPr>
        </p:nvGraphicFramePr>
        <p:xfrm>
          <a:off x="0" y="0"/>
          <a:ext cx="9144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13660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pt-BR" sz="4000" dirty="0" smtClean="0"/>
              <a:t>Conteúdo</a:t>
            </a:r>
            <a:endParaRPr lang="pt-BR" sz="4000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256584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</a:pPr>
            <a:r>
              <a:rPr lang="pt-BR" sz="3600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  <a:latin typeface="Microsoft New Tai Lue" pitchFamily="34" charset="0"/>
                <a:cs typeface="Microsoft New Tai Lue" pitchFamily="34" charset="0"/>
              </a:rPr>
              <a:t>Web</a:t>
            </a:r>
          </a:p>
          <a:p>
            <a:pPr>
              <a:lnSpc>
                <a:spcPct val="150000"/>
              </a:lnSpc>
            </a:pPr>
            <a:r>
              <a:rPr lang="pt-BR" sz="3600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  <a:latin typeface="Microsoft New Tai Lue" pitchFamily="34" charset="0"/>
                <a:cs typeface="Microsoft New Tai Lue" pitchFamily="34" charset="0"/>
              </a:rPr>
              <a:t>HTML</a:t>
            </a:r>
          </a:p>
          <a:p>
            <a:pPr>
              <a:lnSpc>
                <a:spcPct val="150000"/>
              </a:lnSpc>
            </a:pPr>
            <a:r>
              <a:rPr lang="pt-BR" sz="3600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  <a:latin typeface="Microsoft New Tai Lue" pitchFamily="34" charset="0"/>
                <a:cs typeface="Microsoft New Tai Lue" pitchFamily="34" charset="0"/>
              </a:rPr>
              <a:t>ASP.NET</a:t>
            </a:r>
            <a:endParaRPr lang="pt-BR" sz="3600" dirty="0">
              <a:ln w="10160">
                <a:solidFill>
                  <a:schemeClr val="accent1"/>
                </a:solidFill>
                <a:prstDash val="solid"/>
              </a:ln>
              <a:solidFill>
                <a:srgbClr val="FFFFFF"/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  <a:latin typeface="Microsoft New Tai Lue" pitchFamily="34" charset="0"/>
              <a:cs typeface="Microsoft New Tai Lue" pitchFamily="34" charset="0"/>
            </a:endParaRPr>
          </a:p>
          <a:p>
            <a:pPr>
              <a:lnSpc>
                <a:spcPct val="150000"/>
              </a:lnSpc>
            </a:pPr>
            <a:r>
              <a:rPr lang="pt-BR" sz="3600" dirty="0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  <a:latin typeface="Microsoft New Tai Lue" pitchFamily="34" charset="0"/>
                <a:cs typeface="Microsoft New Tai Lue" pitchFamily="34" charset="0"/>
              </a:rPr>
              <a:t>Ajax</a:t>
            </a:r>
          </a:p>
          <a:p>
            <a:pPr>
              <a:lnSpc>
                <a:spcPct val="150000"/>
              </a:lnSpc>
            </a:pPr>
            <a:r>
              <a:rPr lang="pt-BR" sz="3600" dirty="0" err="1" smtClean="0">
                <a:ln w="1016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  <a:latin typeface="Microsoft New Tai Lue" pitchFamily="34" charset="0"/>
                <a:cs typeface="Microsoft New Tai Lue" pitchFamily="34" charset="0"/>
              </a:rPr>
              <a:t>jQuery</a:t>
            </a:r>
            <a:endParaRPr lang="pt-BR" sz="3600" dirty="0">
              <a:ln w="10160">
                <a:solidFill>
                  <a:schemeClr val="accent1"/>
                </a:solidFill>
                <a:prstDash val="solid"/>
              </a:ln>
              <a:solidFill>
                <a:srgbClr val="FFFFFF"/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  <a:latin typeface="Microsoft New Tai Lue" pitchFamily="34" charset="0"/>
              <a:cs typeface="Microsoft New Tai L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33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lumMod val="90000"/>
                <a:lumOff val="10000"/>
              </a:schemeClr>
            </a:gs>
            <a:gs pos="70000">
              <a:schemeClr val="bg1"/>
            </a:gs>
          </a:gsLst>
          <a:path path="circle">
            <a:fillToRect l="15000" t="50000" r="85000" b="6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4"/>
          <p:cNvSpPr>
            <a:spLocks noGrp="1"/>
          </p:cNvSpPr>
          <p:nvPr>
            <p:ph idx="1"/>
          </p:nvPr>
        </p:nvSpPr>
        <p:spPr>
          <a:xfrm>
            <a:off x="390364" y="368660"/>
            <a:ext cx="8363272" cy="6120680"/>
          </a:xfrm>
        </p:spPr>
        <p:txBody>
          <a:bodyPr numCol="1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t-BR" sz="4400" b="1" dirty="0" smtClean="0">
                <a:latin typeface="Microsoft New Tai Lue" pitchFamily="34" charset="0"/>
                <a:cs typeface="Microsoft New Tai Lue" pitchFamily="34" charset="0"/>
              </a:rPr>
              <a:t>Apollo:</a:t>
            </a:r>
            <a:endParaRPr lang="pt-BR" sz="4400" b="1" dirty="0">
              <a:latin typeface="Microsoft New Tai Lue" pitchFamily="34" charset="0"/>
              <a:cs typeface="Microsoft New Tai Lue" pitchFamily="34" charset="0"/>
            </a:endParaRPr>
          </a:p>
          <a:p>
            <a:pPr>
              <a:lnSpc>
                <a:spcPct val="150000"/>
              </a:lnSpc>
            </a:pPr>
            <a:endParaRPr lang="pt-BR" dirty="0" smtClean="0">
              <a:latin typeface="Microsoft New Tai Lue" pitchFamily="34" charset="0"/>
              <a:cs typeface="Microsoft New Tai Lue" pitchFamily="34" charset="0"/>
              <a:hlinkClick r:id="rId2"/>
            </a:endParaRPr>
          </a:p>
          <a:p>
            <a:pPr>
              <a:lnSpc>
                <a:spcPct val="150000"/>
              </a:lnSpc>
            </a:pPr>
            <a:r>
              <a:rPr lang="pt-BR" dirty="0" smtClean="0">
                <a:latin typeface="Microsoft New Tai Lue" pitchFamily="34" charset="0"/>
                <a:cs typeface="Microsoft New Tai Lue" pitchFamily="34" charset="0"/>
                <a:hlinkClick r:id="rId2"/>
              </a:rPr>
              <a:t>Oficina – Diagnóstico</a:t>
            </a:r>
            <a:r>
              <a:rPr lang="pt-BR" dirty="0" smtClean="0">
                <a:latin typeface="Microsoft New Tai Lue" pitchFamily="34" charset="0"/>
                <a:cs typeface="Microsoft New Tai Lue" pitchFamily="34" charset="0"/>
              </a:rPr>
              <a:t> (fluxo total: 8MB+)</a:t>
            </a:r>
            <a:endParaRPr lang="pt-BR" dirty="0">
              <a:latin typeface="Microsoft New Tai Lue" pitchFamily="34" charset="0"/>
              <a:cs typeface="Microsoft New Tai Lue" pitchFamily="34" charset="0"/>
            </a:endParaRPr>
          </a:p>
          <a:p>
            <a:pPr>
              <a:lnSpc>
                <a:spcPct val="150000"/>
              </a:lnSpc>
            </a:pPr>
            <a:endParaRPr lang="pt-BR" dirty="0" smtClean="0">
              <a:latin typeface="Microsoft New Tai Lue" pitchFamily="34" charset="0"/>
              <a:cs typeface="Microsoft New Tai L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05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457200" y="375655"/>
            <a:ext cx="8229600" cy="6106690"/>
          </a:xfrm>
        </p:spPr>
        <p:txBody>
          <a:bodyPr anchor="ctr">
            <a:noAutofit/>
          </a:bodyPr>
          <a:lstStyle/>
          <a:p>
            <a:pPr algn="ctr"/>
            <a:r>
              <a:rPr lang="pt-BR" sz="11500" dirty="0" smtClean="0"/>
              <a:t>Ajax</a:t>
            </a:r>
            <a:endParaRPr lang="pt-BR" sz="11500" dirty="0"/>
          </a:p>
        </p:txBody>
      </p:sp>
    </p:spTree>
    <p:extLst>
      <p:ext uri="{BB962C8B-B14F-4D97-AF65-F5344CB8AC3E}">
        <p14:creationId xmlns:p14="http://schemas.microsoft.com/office/powerpoint/2010/main" val="108312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5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pt-BR" b="0" dirty="0" smtClean="0"/>
              <a:t>Ajax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/>
          </a:bodyPr>
          <a:lstStyle/>
          <a:p>
            <a:r>
              <a:rPr lang="pt-BR" sz="2800" b="1" i="1" dirty="0" err="1"/>
              <a:t>A</a:t>
            </a:r>
            <a:r>
              <a:rPr lang="pt-BR" sz="2800" i="1" dirty="0" err="1"/>
              <a:t>synchronous</a:t>
            </a:r>
            <a:r>
              <a:rPr lang="pt-BR" sz="2800" i="1" dirty="0"/>
              <a:t> </a:t>
            </a:r>
            <a:r>
              <a:rPr lang="pt-BR" sz="2800" b="1" i="1" dirty="0" err="1"/>
              <a:t>J</a:t>
            </a:r>
            <a:r>
              <a:rPr lang="pt-BR" sz="2800" i="1" dirty="0" err="1"/>
              <a:t>avascript</a:t>
            </a:r>
            <a:r>
              <a:rPr lang="pt-BR" sz="2800" i="1" dirty="0"/>
              <a:t> </a:t>
            </a:r>
            <a:r>
              <a:rPr lang="pt-BR" sz="2800" b="1" i="1" dirty="0" err="1"/>
              <a:t>a</a:t>
            </a:r>
            <a:r>
              <a:rPr lang="pt-BR" sz="2800" i="1" dirty="0" err="1"/>
              <a:t>nd</a:t>
            </a:r>
            <a:r>
              <a:rPr lang="pt-BR" sz="2800" i="1" dirty="0"/>
              <a:t> </a:t>
            </a:r>
            <a:r>
              <a:rPr lang="pt-BR" sz="2800" b="1" i="1" dirty="0" smtClean="0"/>
              <a:t>X</a:t>
            </a:r>
            <a:r>
              <a:rPr lang="pt-BR" sz="2800" i="1" dirty="0" smtClean="0"/>
              <a:t>ML</a:t>
            </a:r>
          </a:p>
          <a:p>
            <a:pPr marL="0" indent="0">
              <a:buNone/>
            </a:pPr>
            <a:r>
              <a:rPr lang="pt-BR" sz="2800" i="1" dirty="0" smtClean="0"/>
              <a:t>  "</a:t>
            </a:r>
            <a:r>
              <a:rPr lang="pt-BR" sz="2800" i="1" dirty="0" err="1" smtClean="0"/>
              <a:t>Javascript</a:t>
            </a:r>
            <a:r>
              <a:rPr lang="pt-BR" sz="2800" i="1" dirty="0" smtClean="0"/>
              <a:t> </a:t>
            </a:r>
            <a:r>
              <a:rPr lang="pt-BR" sz="2800" i="1" dirty="0"/>
              <a:t>e XML </a:t>
            </a:r>
            <a:r>
              <a:rPr lang="pt-BR" sz="2800" i="1" dirty="0" smtClean="0"/>
              <a:t>Assíncronos”</a:t>
            </a:r>
          </a:p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Desde o ano 2000</a:t>
            </a:r>
          </a:p>
          <a:p>
            <a:endParaRPr lang="pt-BR" sz="2800" dirty="0" smtClean="0">
              <a:hlinkClick r:id="rId4" tooltip="XMLHttpRequest"/>
            </a:endParaRPr>
          </a:p>
          <a:p>
            <a:r>
              <a:rPr lang="pt-BR" sz="2800" dirty="0" err="1" smtClean="0">
                <a:hlinkClick r:id="rId4" tooltip="XMLHttpRequest"/>
              </a:rPr>
              <a:t>XMLHttpRequest</a:t>
            </a:r>
            <a:r>
              <a:rPr lang="pt-BR" sz="2800" dirty="0"/>
              <a:t> e </a:t>
            </a:r>
            <a:r>
              <a:rPr lang="pt-BR" sz="2800" dirty="0" err="1">
                <a:hlinkClick r:id="rId5" tooltip="XMLHttpResponse (página não existe)"/>
              </a:rPr>
              <a:t>XMLHttpResponse</a:t>
            </a:r>
            <a:r>
              <a:rPr lang="pt-BR" sz="2800" dirty="0"/>
              <a:t>;</a:t>
            </a:r>
          </a:p>
          <a:p>
            <a:endParaRPr lang="pt-BR" sz="2800" dirty="0" smtClean="0">
              <a:hlinkClick r:id="rId6" tooltip="JavaScript"/>
            </a:endParaRPr>
          </a:p>
          <a:p>
            <a:r>
              <a:rPr lang="pt-BR" sz="2800" dirty="0" err="1" smtClean="0">
                <a:hlinkClick r:id="rId6" tooltip="JavaScript"/>
              </a:rPr>
              <a:t>JavaScript</a:t>
            </a:r>
            <a:r>
              <a:rPr lang="pt-BR" sz="2800" dirty="0"/>
              <a:t> fazendo a junção entre os elementos.</a:t>
            </a:r>
          </a:p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70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5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pt-BR" b="0" dirty="0"/>
              <a:t>Os quatro princípios de </a:t>
            </a:r>
            <a:r>
              <a:rPr lang="pt-BR" b="0" dirty="0" smtClean="0"/>
              <a:t>Ajax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 lnSpcReduction="10000"/>
          </a:bodyPr>
          <a:lstStyle/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b="1" dirty="0"/>
              <a:t>O </a:t>
            </a:r>
            <a:r>
              <a:rPr lang="pt-BR" sz="2800" b="1" dirty="0">
                <a:solidFill>
                  <a:srgbClr val="FFC000"/>
                </a:solidFill>
              </a:rPr>
              <a:t>navegador </a:t>
            </a:r>
            <a:r>
              <a:rPr lang="pt-BR" sz="2800" b="1" dirty="0"/>
              <a:t>hospeda uma aplicação, e não conteúdo</a:t>
            </a:r>
          </a:p>
          <a:p>
            <a:endParaRPr lang="pt-BR" sz="2800" b="1" dirty="0" smtClean="0"/>
          </a:p>
          <a:p>
            <a:r>
              <a:rPr lang="pt-BR" sz="2800" b="1" dirty="0" smtClean="0"/>
              <a:t>O</a:t>
            </a:r>
            <a:r>
              <a:rPr lang="pt-BR" sz="2800" b="1" dirty="0"/>
              <a:t> </a:t>
            </a:r>
            <a:r>
              <a:rPr lang="pt-BR" sz="2800" b="1" i="1" dirty="0"/>
              <a:t>servidor</a:t>
            </a:r>
            <a:r>
              <a:rPr lang="pt-BR" sz="2800" b="1" dirty="0"/>
              <a:t> fornece </a:t>
            </a:r>
            <a:r>
              <a:rPr lang="pt-BR" sz="2800" b="1" dirty="0">
                <a:solidFill>
                  <a:srgbClr val="FFC000"/>
                </a:solidFill>
              </a:rPr>
              <a:t>dados</a:t>
            </a:r>
            <a:r>
              <a:rPr lang="pt-BR" sz="2800" b="1" dirty="0"/>
              <a:t>, e não conteúdo</a:t>
            </a:r>
          </a:p>
          <a:p>
            <a:endParaRPr lang="pt-BR" sz="2800" b="1" dirty="0" smtClean="0"/>
          </a:p>
          <a:p>
            <a:r>
              <a:rPr lang="pt-BR" sz="2800" b="1" dirty="0" smtClean="0"/>
              <a:t>A </a:t>
            </a:r>
            <a:r>
              <a:rPr lang="pt-BR" sz="2800" b="1" dirty="0"/>
              <a:t>interação do utilizador com a aplicação </a:t>
            </a:r>
            <a:r>
              <a:rPr lang="pt-BR" sz="2800" b="1" dirty="0" smtClean="0"/>
              <a:t>pode </a:t>
            </a:r>
            <a:r>
              <a:rPr lang="pt-BR" sz="2800" b="1" dirty="0"/>
              <a:t>ser </a:t>
            </a:r>
            <a:r>
              <a:rPr lang="pt-BR" sz="2800" b="1" dirty="0">
                <a:solidFill>
                  <a:srgbClr val="FFC000"/>
                </a:solidFill>
              </a:rPr>
              <a:t>flexível</a:t>
            </a:r>
            <a:r>
              <a:rPr lang="pt-BR" sz="2800" b="1" dirty="0"/>
              <a:t> e </a:t>
            </a:r>
            <a:r>
              <a:rPr lang="pt-BR" sz="2800" b="1" dirty="0">
                <a:solidFill>
                  <a:srgbClr val="FFC000"/>
                </a:solidFill>
              </a:rPr>
              <a:t>contínua</a:t>
            </a:r>
          </a:p>
          <a:p>
            <a:endParaRPr lang="pt-BR" sz="2800" b="1" dirty="0">
              <a:solidFill>
                <a:srgbClr val="FFC000"/>
              </a:solidFill>
            </a:endParaRPr>
          </a:p>
          <a:p>
            <a:r>
              <a:rPr lang="pt-BR" sz="2800" b="1" dirty="0" smtClean="0"/>
              <a:t>Real </a:t>
            </a:r>
            <a:r>
              <a:rPr lang="pt-BR" sz="2800" b="1" dirty="0"/>
              <a:t>codificação requer </a:t>
            </a:r>
            <a:r>
              <a:rPr lang="pt-BR" sz="2800" b="1" dirty="0">
                <a:solidFill>
                  <a:srgbClr val="FFC000"/>
                </a:solidFill>
              </a:rPr>
              <a:t>disciplina</a:t>
            </a:r>
          </a:p>
          <a:p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260648"/>
            <a:ext cx="891927" cy="9753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641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457200" y="375655"/>
            <a:ext cx="8229600" cy="6106690"/>
          </a:xfrm>
        </p:spPr>
        <p:txBody>
          <a:bodyPr anchor="ctr">
            <a:noAutofit/>
          </a:bodyPr>
          <a:lstStyle/>
          <a:p>
            <a:pPr algn="ctr"/>
            <a:r>
              <a:rPr lang="pt-BR" sz="11500" dirty="0" err="1" smtClean="0"/>
              <a:t>jQuery</a:t>
            </a:r>
            <a:endParaRPr lang="pt-BR" sz="11500" dirty="0"/>
          </a:p>
        </p:txBody>
      </p:sp>
    </p:spTree>
    <p:extLst>
      <p:ext uri="{BB962C8B-B14F-4D97-AF65-F5344CB8AC3E}">
        <p14:creationId xmlns:p14="http://schemas.microsoft.com/office/powerpoint/2010/main" val="3246084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5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pt-BR" dirty="0" err="1" smtClean="0"/>
              <a:t>jQuery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/>
          </a:bodyPr>
          <a:lstStyle/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Biblioteca </a:t>
            </a:r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</a:rPr>
              <a:t>javascript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Simplifica o desenvolvimento</a:t>
            </a:r>
          </a:p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Padrão, muito material e exemplos</a:t>
            </a:r>
          </a:p>
          <a:p>
            <a:pPr lvl="1"/>
            <a:r>
              <a:rPr lang="pt-BR" dirty="0" err="1" smtClean="0">
                <a:latin typeface="Microsoft New Tai Lue" pitchFamily="34" charset="0"/>
                <a:cs typeface="Microsoft New Tai Lue" pitchFamily="34" charset="0"/>
                <a:hlinkClick r:id="rId4"/>
              </a:rPr>
              <a:t>trends</a:t>
            </a:r>
            <a:endParaRPr lang="pt-BR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Visual Studio coloca no projeto MVC</a:t>
            </a:r>
          </a:p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Microsoft ajudou no código do </a:t>
            </a:r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</a:rPr>
              <a:t>jQuery.UI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“</a:t>
            </a:r>
            <a:r>
              <a:rPr lang="en-US" sz="2800" b="1" dirty="0"/>
              <a:t>The war between business models is over. Open source has won</a:t>
            </a:r>
            <a:r>
              <a:rPr lang="en-US" sz="2800" b="1" dirty="0" smtClean="0"/>
              <a:t>.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” 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  <a:hlinkClick r:id="rId5"/>
              </a:rPr>
              <a:t>link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776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5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pt-BR" dirty="0" smtClean="0"/>
              <a:t>Visual Studio - </a:t>
            </a:r>
            <a:r>
              <a:rPr lang="pt-BR" dirty="0" err="1" smtClean="0"/>
              <a:t>Autocompletes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/>
          </a:bodyPr>
          <a:lstStyle/>
          <a:p>
            <a:r>
              <a:rPr lang="en-US" sz="2800" b="1" dirty="0" err="1">
                <a:hlinkClick r:id="rId4"/>
              </a:rPr>
              <a:t>jQuery</a:t>
            </a:r>
            <a:r>
              <a:rPr lang="en-US" sz="2800" b="1" dirty="0">
                <a:hlinkClick r:id="rId4"/>
              </a:rPr>
              <a:t> 1.4.1 </a:t>
            </a:r>
            <a:r>
              <a:rPr lang="en-US" sz="2800" b="1" dirty="0" err="1">
                <a:hlinkClick r:id="rId4"/>
              </a:rPr>
              <a:t>Intellisense</a:t>
            </a:r>
            <a:r>
              <a:rPr lang="en-US" sz="2800" b="1" dirty="0">
                <a:hlinkClick r:id="rId4"/>
              </a:rPr>
              <a:t> with Visual </a:t>
            </a:r>
            <a:r>
              <a:rPr lang="en-US" sz="2800" b="1" dirty="0" smtClean="0">
                <a:hlinkClick r:id="rId4"/>
              </a:rPr>
              <a:t>Studio</a:t>
            </a:r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r>
              <a:rPr lang="pt-BR" sz="2800" dirty="0" err="1" smtClean="0">
                <a:hlinkClick r:id="rId5"/>
              </a:rPr>
              <a:t>ReSharper</a:t>
            </a:r>
            <a:r>
              <a:rPr lang="pt-BR" sz="2800" dirty="0" smtClean="0">
                <a:hlinkClick r:id="rId5"/>
              </a:rPr>
              <a:t> </a:t>
            </a:r>
            <a:r>
              <a:rPr lang="pt-BR" sz="2800" dirty="0">
                <a:hlinkClick r:id="rId5"/>
              </a:rPr>
              <a:t>6</a:t>
            </a:r>
            <a:r>
              <a:rPr lang="en-US" sz="2800" b="1" dirty="0" smtClean="0"/>
              <a:t> </a:t>
            </a:r>
            <a:endParaRPr lang="en-US" sz="2800" b="1" dirty="0"/>
          </a:p>
          <a:p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4005064"/>
            <a:ext cx="4905350" cy="1895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694" y="1988840"/>
            <a:ext cx="7724775" cy="99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3613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375"/>
                    </a14:imgEffect>
                    <a14:imgEffect>
                      <a14:saturation sat="50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pt-BR" dirty="0" smtClean="0"/>
              <a:t>Seletores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/>
          </a:bodyPr>
          <a:lstStyle/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Procure o que você quer</a:t>
            </a:r>
          </a:p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Irmão, filho, pai, impar, primeiro, ultimo, tipo...</a:t>
            </a:r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4"/>
              </a:rPr>
              <a:t>jQuery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  <a:hlinkClick r:id="rId4"/>
              </a:rPr>
              <a:t> </a:t>
            </a:r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4"/>
              </a:rPr>
              <a:t>Selectors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 </a:t>
            </a:r>
          </a:p>
          <a:p>
            <a:r>
              <a:rPr lang="pt-BR" sz="2800" dirty="0" err="1">
                <a:latin typeface="Microsoft New Tai Lue" pitchFamily="34" charset="0"/>
                <a:cs typeface="Microsoft New Tai Lue" pitchFamily="34" charset="0"/>
                <a:hlinkClick r:id="rId5"/>
              </a:rPr>
              <a:t>SelectorGadget</a:t>
            </a:r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987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375"/>
                    </a14:imgEffect>
                    <a14:imgEffect>
                      <a14:saturation sat="50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pt-BR" dirty="0" err="1" smtClean="0"/>
              <a:t>jQuery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2800" dirty="0">
                <a:latin typeface="Microsoft New Tai Lue" pitchFamily="34" charset="0"/>
                <a:cs typeface="Microsoft New Tai Lue" pitchFamily="34" charset="0"/>
              </a:rPr>
              <a:t>•</a:t>
            </a:r>
            <a:r>
              <a:rPr lang="pt-BR" sz="3200" dirty="0" err="1">
                <a:latin typeface="Microsoft New Tai Lue" pitchFamily="34" charset="0"/>
                <a:cs typeface="Microsoft New Tai Lue" pitchFamily="34" charset="0"/>
              </a:rPr>
              <a:t>Moving</a:t>
            </a:r>
            <a:r>
              <a:rPr lang="pt-BR" sz="3200" dirty="0">
                <a:latin typeface="Microsoft New Tai Lue" pitchFamily="34" charset="0"/>
                <a:cs typeface="Microsoft New Tai Lue" pitchFamily="34" charset="0"/>
              </a:rPr>
              <a:t> </a:t>
            </a:r>
            <a:r>
              <a:rPr lang="pt-BR" sz="3200" dirty="0" err="1">
                <a:latin typeface="Microsoft New Tai Lue" pitchFamily="34" charset="0"/>
                <a:cs typeface="Microsoft New Tai Lue" pitchFamily="34" charset="0"/>
              </a:rPr>
              <a:t>Elements</a:t>
            </a:r>
            <a:r>
              <a:rPr lang="pt-BR" sz="3200" dirty="0">
                <a:latin typeface="Microsoft New Tai Lue" pitchFamily="34" charset="0"/>
                <a:cs typeface="Microsoft New Tai Lue" pitchFamily="34" charset="0"/>
              </a:rPr>
              <a:t>: </a:t>
            </a:r>
          </a:p>
          <a:p>
            <a:pPr lvl="1"/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append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appendTo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before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after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</a:p>
          <a:p>
            <a:pPr marL="0" indent="0">
              <a:buNone/>
            </a:pPr>
            <a:r>
              <a:rPr lang="pt-BR" sz="3200" dirty="0">
                <a:latin typeface="Microsoft New Tai Lue" pitchFamily="34" charset="0"/>
                <a:cs typeface="Microsoft New Tai Lue" pitchFamily="34" charset="0"/>
              </a:rPr>
              <a:t>•</a:t>
            </a:r>
            <a:r>
              <a:rPr lang="pt-BR" sz="3200" dirty="0" err="1">
                <a:latin typeface="Microsoft New Tai Lue" pitchFamily="34" charset="0"/>
                <a:cs typeface="Microsoft New Tai Lue" pitchFamily="34" charset="0"/>
              </a:rPr>
              <a:t>Attributes</a:t>
            </a:r>
            <a:endParaRPr lang="pt-BR" sz="3200" dirty="0">
              <a:latin typeface="Microsoft New Tai Lue" pitchFamily="34" charset="0"/>
              <a:cs typeface="Microsoft New Tai Lue" pitchFamily="34" charset="0"/>
            </a:endParaRPr>
          </a:p>
          <a:p>
            <a:pPr lvl="1"/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css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attr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html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val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addClass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</a:t>
            </a:r>
          </a:p>
          <a:p>
            <a:pPr marL="0" indent="0">
              <a:buNone/>
            </a:pPr>
            <a:r>
              <a:rPr lang="pt-BR" sz="3200" dirty="0" smtClean="0">
                <a:latin typeface="Microsoft New Tai Lue" pitchFamily="34" charset="0"/>
                <a:cs typeface="Microsoft New Tai Lue" pitchFamily="34" charset="0"/>
              </a:rPr>
              <a:t>•</a:t>
            </a:r>
            <a:r>
              <a:rPr lang="pt-BR" sz="3200" dirty="0" err="1">
                <a:latin typeface="Microsoft New Tai Lue" pitchFamily="34" charset="0"/>
                <a:cs typeface="Microsoft New Tai Lue" pitchFamily="34" charset="0"/>
              </a:rPr>
              <a:t>Traversing</a:t>
            </a:r>
            <a:endParaRPr lang="pt-BR" sz="3200" dirty="0">
              <a:latin typeface="Microsoft New Tai Lue" pitchFamily="34" charset="0"/>
              <a:cs typeface="Microsoft New Tai Lue" pitchFamily="34" charset="0"/>
            </a:endParaRPr>
          </a:p>
          <a:p>
            <a:pPr lvl="1"/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find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is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prevAll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next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hasClass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</a:t>
            </a:r>
          </a:p>
          <a:p>
            <a:pPr marL="0" indent="0">
              <a:buNone/>
            </a:pPr>
            <a:r>
              <a:rPr lang="pt-BR" sz="3200" dirty="0">
                <a:latin typeface="Microsoft New Tai Lue" pitchFamily="34" charset="0"/>
                <a:cs typeface="Microsoft New Tai Lue" pitchFamily="34" charset="0"/>
              </a:rPr>
              <a:t>•</a:t>
            </a:r>
            <a:r>
              <a:rPr lang="pt-BR" sz="3200" dirty="0" err="1">
                <a:latin typeface="Microsoft New Tai Lue" pitchFamily="34" charset="0"/>
                <a:cs typeface="Microsoft New Tai Lue" pitchFamily="34" charset="0"/>
              </a:rPr>
              <a:t>Events</a:t>
            </a:r>
            <a:endParaRPr lang="pt-BR" sz="3200" dirty="0">
              <a:latin typeface="Microsoft New Tai Lue" pitchFamily="34" charset="0"/>
              <a:cs typeface="Microsoft New Tai Lue" pitchFamily="34" charset="0"/>
            </a:endParaRPr>
          </a:p>
          <a:p>
            <a:pPr lvl="1"/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bind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trigger(),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unbind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live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click()</a:t>
            </a:r>
          </a:p>
          <a:p>
            <a:pPr marL="0" indent="0">
              <a:buNone/>
            </a:pPr>
            <a:r>
              <a:rPr lang="pt-BR" sz="3200" dirty="0">
                <a:latin typeface="Microsoft New Tai Lue" pitchFamily="34" charset="0"/>
                <a:cs typeface="Microsoft New Tai Lue" pitchFamily="34" charset="0"/>
              </a:rPr>
              <a:t>•Ajax</a:t>
            </a:r>
          </a:p>
          <a:p>
            <a:pPr lvl="1"/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get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getJSON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post(),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ajax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(), </a:t>
            </a:r>
            <a:r>
              <a:rPr lang="pt-BR" sz="2400" dirty="0" err="1">
                <a:latin typeface="Microsoft New Tai Lue" pitchFamily="34" charset="0"/>
                <a:cs typeface="Microsoft New Tai Lue" pitchFamily="34" charset="0"/>
              </a:rPr>
              <a:t>load</a:t>
            </a:r>
            <a:r>
              <a:rPr lang="pt-BR" sz="2400" dirty="0">
                <a:latin typeface="Microsoft New Tai Lue" pitchFamily="34" charset="0"/>
                <a:cs typeface="Microsoft New Tai Lue" pitchFamily="34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73665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375"/>
                    </a14:imgEffect>
                    <a14:imgEffect>
                      <a14:saturation sat="50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pt-BR" dirty="0" err="1" smtClean="0"/>
              <a:t>jQuery</a:t>
            </a:r>
            <a:r>
              <a:rPr lang="pt-BR" dirty="0" smtClean="0"/>
              <a:t> UI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/>
          </a:bodyPr>
          <a:lstStyle/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Temas:</a:t>
            </a: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4"/>
              </a:rPr>
              <a:t>themeroller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Controles:</a:t>
            </a:r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>
                <a:latin typeface="Microsoft New Tai Lue" pitchFamily="34" charset="0"/>
                <a:cs typeface="Microsoft New Tai Lue" pitchFamily="34" charset="0"/>
                <a:hlinkClick r:id="rId5"/>
              </a:rPr>
              <a:t>Demos 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, </a:t>
            </a:r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5"/>
              </a:rPr>
              <a:t>Checkbox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, </a:t>
            </a:r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6"/>
              </a:rPr>
              <a:t>Datepicker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, ...</a:t>
            </a:r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Opções de Efeitos:</a:t>
            </a:r>
          </a:p>
          <a:p>
            <a:r>
              <a:rPr lang="pt-BR" sz="2800" dirty="0" err="1">
                <a:latin typeface="Microsoft New Tai Lue" pitchFamily="34" charset="0"/>
                <a:cs typeface="Microsoft New Tai Lue" pitchFamily="34" charset="0"/>
                <a:hlinkClick r:id="rId7"/>
              </a:rPr>
              <a:t>Easing</a:t>
            </a:r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25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457200" y="375655"/>
            <a:ext cx="8229600" cy="6106690"/>
          </a:xfrm>
        </p:spPr>
        <p:txBody>
          <a:bodyPr anchor="ctr">
            <a:noAutofit/>
          </a:bodyPr>
          <a:lstStyle/>
          <a:p>
            <a:pPr algn="ctr"/>
            <a:r>
              <a:rPr lang="pt-BR" sz="11500" dirty="0" smtClean="0"/>
              <a:t>Web</a:t>
            </a:r>
            <a:endParaRPr lang="pt-BR" sz="11500" dirty="0"/>
          </a:p>
        </p:txBody>
      </p:sp>
    </p:spTree>
    <p:extLst>
      <p:ext uri="{BB962C8B-B14F-4D97-AF65-F5344CB8AC3E}">
        <p14:creationId xmlns:p14="http://schemas.microsoft.com/office/powerpoint/2010/main" val="30154372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375"/>
                    </a14:imgEffect>
                    <a14:imgEffect>
                      <a14:saturation sat="50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pt-BR" dirty="0" smtClean="0"/>
              <a:t>Efeitos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/>
          </a:bodyPr>
          <a:lstStyle/>
          <a:p>
            <a:r>
              <a:rPr lang="pt-BR" sz="2800" dirty="0">
                <a:latin typeface="Microsoft New Tai Lue" pitchFamily="34" charset="0"/>
                <a:cs typeface="Microsoft New Tai Lue" pitchFamily="34" charset="0"/>
                <a:hlinkClick r:id="rId4"/>
              </a:rPr>
              <a:t>http://api.jquery.com/category/effects/ 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  <a:hlinkClick r:id="rId4"/>
            </a:endParaRPr>
          </a:p>
          <a:p>
            <a:pPr lvl="1"/>
            <a:r>
              <a:rPr lang="pt-BR" dirty="0" smtClean="0">
                <a:latin typeface="Microsoft New Tai Lue" pitchFamily="34" charset="0"/>
                <a:cs typeface="Microsoft New Tai Lue" pitchFamily="34" charset="0"/>
                <a:hlinkClick r:id="rId4"/>
              </a:rPr>
              <a:t>http</a:t>
            </a:r>
            <a:r>
              <a:rPr lang="pt-BR" dirty="0">
                <a:latin typeface="Microsoft New Tai Lue" pitchFamily="34" charset="0"/>
                <a:cs typeface="Microsoft New Tai Lue" pitchFamily="34" charset="0"/>
                <a:hlinkClick r:id="rId4"/>
              </a:rPr>
              <a:t>://api.jquery.com/animate</a:t>
            </a:r>
            <a:r>
              <a:rPr lang="pt-BR" dirty="0" smtClean="0">
                <a:latin typeface="Microsoft New Tai Lue" pitchFamily="34" charset="0"/>
                <a:cs typeface="Microsoft New Tai Lue" pitchFamily="34" charset="0"/>
                <a:hlinkClick r:id="rId4"/>
              </a:rPr>
              <a:t>/</a:t>
            </a:r>
            <a:endParaRPr lang="pt-BR" dirty="0" smtClean="0">
              <a:latin typeface="Microsoft New Tai Lue" pitchFamily="34" charset="0"/>
              <a:cs typeface="Microsoft New Tai Lue" pitchFamily="34" charset="0"/>
            </a:endParaRPr>
          </a:p>
          <a:p>
            <a:pPr lvl="1"/>
            <a:r>
              <a:rPr lang="pt-BR" dirty="0">
                <a:latin typeface="Microsoft New Tai Lue" pitchFamily="34" charset="0"/>
                <a:cs typeface="Microsoft New Tai Lue" pitchFamily="34" charset="0"/>
                <a:hlinkClick r:id="rId5"/>
              </a:rPr>
              <a:t>http://api.jquery.com/slideDown</a:t>
            </a:r>
            <a:r>
              <a:rPr lang="pt-BR" dirty="0" smtClean="0">
                <a:latin typeface="Microsoft New Tai Lue" pitchFamily="34" charset="0"/>
                <a:cs typeface="Microsoft New Tai Lue" pitchFamily="34" charset="0"/>
                <a:hlinkClick r:id="rId5"/>
              </a:rPr>
              <a:t>/</a:t>
            </a:r>
            <a:endParaRPr lang="pt-BR" dirty="0" smtClean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23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375"/>
                    </a14:imgEffect>
                    <a14:imgEffect>
                      <a14:saturation sat="50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pt-BR" dirty="0" smtClean="0"/>
              <a:t>Plug-ins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 fontScale="92500" lnSpcReduction="20000"/>
          </a:bodyPr>
          <a:lstStyle/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4"/>
              </a:rPr>
              <a:t>quicksand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5"/>
              </a:rPr>
              <a:t>prettyPhoto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6"/>
              </a:rPr>
              <a:t>popeye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7"/>
              </a:rPr>
              <a:t>image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  <a:hlinkClick r:id="rId7"/>
              </a:rPr>
              <a:t>-menu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8"/>
              </a:rPr>
              <a:t>droping-curtain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9"/>
              </a:rPr>
              <a:t>spritely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10"/>
              </a:rPr>
              <a:t>Circulate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11"/>
              </a:rPr>
              <a:t>flip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12"/>
              </a:rPr>
              <a:t>cloud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  <a:hlinkClick r:id="rId12"/>
              </a:rPr>
              <a:t>-zoom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13"/>
              </a:rPr>
              <a:t>interactive-picture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pPr lvl="1"/>
            <a:r>
              <a:rPr lang="pt-BR" dirty="0" smtClean="0">
                <a:latin typeface="Microsoft New Tai Lue" pitchFamily="34" charset="0"/>
                <a:cs typeface="Microsoft New Tai Lue" pitchFamily="34" charset="0"/>
                <a:hlinkClick r:id="rId14"/>
              </a:rPr>
              <a:t>20-demos-showing-advanced-jquery-effects</a:t>
            </a:r>
            <a:endParaRPr lang="pt-BR" dirty="0" smtClean="0">
              <a:latin typeface="Microsoft New Tai Lue" pitchFamily="34" charset="0"/>
              <a:cs typeface="Microsoft New Tai Lue" pitchFamily="34" charset="0"/>
            </a:endParaRPr>
          </a:p>
          <a:p>
            <a:pPr lvl="1"/>
            <a:r>
              <a:rPr lang="pt-BR" dirty="0" err="1" smtClean="0">
                <a:latin typeface="Microsoft New Tai Lue" pitchFamily="34" charset="0"/>
                <a:cs typeface="Microsoft New Tai Lue" pitchFamily="34" charset="0"/>
                <a:hlinkClick r:id="rId15"/>
              </a:rPr>
              <a:t>advanced-jquery-effects</a:t>
            </a:r>
            <a:endParaRPr lang="pt-BR" dirty="0" smtClean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55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375"/>
                    </a14:imgEffect>
                    <a14:imgEffect>
                      <a14:saturation sat="50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pt-BR" dirty="0" smtClean="0"/>
              <a:t>AJAX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/>
          </a:bodyPr>
          <a:lstStyle/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Exemplo de </a:t>
            </a:r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</a:rPr>
              <a:t>submit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pPr lvl="1"/>
            <a:r>
              <a:rPr lang="pt-BR" dirty="0" smtClean="0">
                <a:latin typeface="Microsoft New Tai Lue" pitchFamily="34" charset="0"/>
                <a:cs typeface="Microsoft New Tai Lue" pitchFamily="34" charset="0"/>
              </a:rPr>
              <a:t>Dados são passados via POST ou GET</a:t>
            </a:r>
          </a:p>
          <a:p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Exemplo com </a:t>
            </a:r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</a:rPr>
              <a:t>jQuery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 </a:t>
            </a:r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</a:rPr>
              <a:t>ajax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pPr lvl="1"/>
            <a:r>
              <a:rPr lang="pt-BR" dirty="0" smtClean="0">
                <a:latin typeface="Microsoft New Tai Lue" pitchFamily="34" charset="0"/>
                <a:cs typeface="Microsoft New Tai Lue" pitchFamily="34" charset="0"/>
              </a:rPr>
              <a:t>Serialização Automática</a:t>
            </a:r>
          </a:p>
          <a:p>
            <a:pPr lvl="1"/>
            <a:r>
              <a:rPr lang="pt-BR" dirty="0" smtClean="0">
                <a:latin typeface="Microsoft New Tai Lue" pitchFamily="34" charset="0"/>
                <a:cs typeface="Microsoft New Tai Lue" pitchFamily="34" charset="0"/>
              </a:rPr>
              <a:t>POST ou GET</a:t>
            </a:r>
          </a:p>
          <a:p>
            <a:pPr lvl="1"/>
            <a:r>
              <a:rPr lang="pt-BR" dirty="0" err="1" smtClean="0">
                <a:latin typeface="Microsoft New Tai Lue" pitchFamily="34" charset="0"/>
                <a:cs typeface="Microsoft New Tai Lue" pitchFamily="34" charset="0"/>
              </a:rPr>
              <a:t>function</a:t>
            </a:r>
            <a:r>
              <a:rPr lang="pt-BR" dirty="0" smtClean="0">
                <a:latin typeface="Microsoft New Tai Lue" pitchFamily="34" charset="0"/>
                <a:cs typeface="Microsoft New Tai Lue" pitchFamily="34" charset="0"/>
              </a:rPr>
              <a:t> </a:t>
            </a:r>
            <a:r>
              <a:rPr lang="pt-BR" dirty="0" err="1" smtClean="0">
                <a:latin typeface="Microsoft New Tai Lue" pitchFamily="34" charset="0"/>
                <a:cs typeface="Microsoft New Tai Lue" pitchFamily="34" charset="0"/>
              </a:rPr>
              <a:t>CallBack</a:t>
            </a:r>
            <a:r>
              <a:rPr lang="pt-BR" dirty="0" smtClean="0">
                <a:latin typeface="Microsoft New Tai Lue" pitchFamily="34" charset="0"/>
                <a:cs typeface="Microsoft New Tai Lue" pitchFamily="34" charset="0"/>
              </a:rPr>
              <a:t>()</a:t>
            </a:r>
          </a:p>
          <a:p>
            <a:pPr lvl="1"/>
            <a:r>
              <a:rPr lang="pt-BR" dirty="0" smtClean="0">
                <a:latin typeface="Microsoft New Tai Lue" pitchFamily="34" charset="0"/>
                <a:cs typeface="Microsoft New Tai Lue" pitchFamily="34" charset="0"/>
              </a:rPr>
              <a:t>Comparativo de dados trafegados</a:t>
            </a:r>
            <a:endParaRPr lang="pt-BR" dirty="0">
              <a:latin typeface="Microsoft New Tai Lue" pitchFamily="34" charset="0"/>
              <a:cs typeface="Microsoft New Tai Lue" pitchFamily="34" charset="0"/>
            </a:endParaRPr>
          </a:p>
          <a:p>
            <a:pPr lvl="1"/>
            <a:endParaRPr lang="pt-BR" dirty="0">
              <a:latin typeface="Microsoft New Tai Lue" pitchFamily="34" charset="0"/>
              <a:cs typeface="Microsoft New Tai L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33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375"/>
                    </a14:imgEffect>
                    <a14:imgEffect>
                      <a14:saturation sat="50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pt-BR" dirty="0" smtClean="0"/>
              <a:t>Links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/>
          </a:bodyPr>
          <a:lstStyle/>
          <a:p>
            <a:r>
              <a:rPr lang="pt-BR" sz="2800" b="1" dirty="0">
                <a:hlinkClick r:id="rId4"/>
              </a:rPr>
              <a:t>jquery.com</a:t>
            </a:r>
            <a:r>
              <a:rPr lang="pt-BR" sz="2800" dirty="0" smtClean="0">
                <a:hlinkClick r:id="rId4"/>
              </a:rPr>
              <a:t>/</a:t>
            </a:r>
            <a:endParaRPr lang="pt-BR" sz="2800" dirty="0" smtClean="0"/>
          </a:p>
          <a:p>
            <a:r>
              <a:rPr lang="pt-BR" sz="2800" b="1" dirty="0" err="1">
                <a:hlinkClick r:id="rId5"/>
              </a:rPr>
              <a:t>jQuery</a:t>
            </a:r>
            <a:r>
              <a:rPr lang="pt-BR" sz="2800" b="1" dirty="0">
                <a:hlinkClick r:id="rId5"/>
              </a:rPr>
              <a:t> UI - Home</a:t>
            </a:r>
            <a:endParaRPr lang="pt-BR" sz="2800" b="1" dirty="0"/>
          </a:p>
          <a:p>
            <a:r>
              <a:rPr lang="pt-BR" sz="2800" dirty="0" smtClean="0">
                <a:latin typeface="Microsoft New Tai Lue" pitchFamily="34" charset="0"/>
                <a:cs typeface="Microsoft New Tai Lue" pitchFamily="34" charset="0"/>
                <a:hlinkClick r:id="rId6"/>
              </a:rPr>
              <a:t>http</a:t>
            </a:r>
            <a:r>
              <a:rPr lang="pt-BR" sz="2800" dirty="0">
                <a:latin typeface="Microsoft New Tai Lue" pitchFamily="34" charset="0"/>
                <a:cs typeface="Microsoft New Tai Lue" pitchFamily="34" charset="0"/>
                <a:hlinkClick r:id="rId6"/>
              </a:rPr>
              <a:t>://visualjquery.com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  <a:hlinkClick r:id="rId6"/>
              </a:rPr>
              <a:t>/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>
                <a:latin typeface="Microsoft New Tai Lue" pitchFamily="34" charset="0"/>
                <a:cs typeface="Microsoft New Tai Lue" pitchFamily="34" charset="0"/>
                <a:hlinkClick r:id="rId7"/>
              </a:rPr>
              <a:t>http://codylindley.com/jqueryselectors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  <a:hlinkClick r:id="rId7"/>
              </a:rPr>
              <a:t>/</a:t>
            </a:r>
            <a:endParaRPr lang="pt-BR" sz="2800" dirty="0" smtClean="0">
              <a:latin typeface="Microsoft New Tai Lue" pitchFamily="34" charset="0"/>
              <a:cs typeface="Microsoft New Tai Lue" pitchFamily="34" charset="0"/>
            </a:endParaRPr>
          </a:p>
          <a:p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  <a:hlinkClick r:id="rId8"/>
              </a:rPr>
              <a:t>Plugins</a:t>
            </a:r>
            <a:r>
              <a:rPr lang="pt-BR" sz="2800" dirty="0">
                <a:latin typeface="Microsoft New Tai Lue" pitchFamily="34" charset="0"/>
                <a:cs typeface="Microsoft New Tai Lue" pitchFamily="34" charset="0"/>
              </a:rPr>
              <a:t> 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(</a:t>
            </a:r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</a:rPr>
              <a:t>deliciuos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 </a:t>
            </a:r>
            <a:r>
              <a:rPr lang="pt-BR" sz="2800" dirty="0" err="1" smtClean="0">
                <a:latin typeface="Microsoft New Tai Lue" pitchFamily="34" charset="0"/>
                <a:cs typeface="Microsoft New Tai Lue" pitchFamily="34" charset="0"/>
              </a:rPr>
              <a:t>search</a:t>
            </a:r>
            <a:r>
              <a:rPr lang="pt-BR" sz="2800" dirty="0" smtClean="0">
                <a:latin typeface="Microsoft New Tai Lue" pitchFamily="34" charset="0"/>
                <a:cs typeface="Microsoft New Tai Lue" pitchFamily="34" charset="0"/>
              </a:rPr>
              <a:t>)</a:t>
            </a:r>
          </a:p>
          <a:p>
            <a:endParaRPr lang="pt-BR" sz="2800" dirty="0">
              <a:latin typeface="Microsoft New Tai Lue" pitchFamily="34" charset="0"/>
              <a:cs typeface="Microsoft New Tai L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305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lumMod val="90000"/>
                <a:lumOff val="10000"/>
              </a:schemeClr>
            </a:gs>
            <a:gs pos="70000">
              <a:schemeClr val="bg1"/>
            </a:gs>
          </a:gsLst>
          <a:path path="circle">
            <a:fillToRect l="15000" t="50000" r="85000" b="6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4"/>
          <p:cNvSpPr>
            <a:spLocks noGrp="1"/>
          </p:cNvSpPr>
          <p:nvPr>
            <p:ph idx="1"/>
          </p:nvPr>
        </p:nvSpPr>
        <p:spPr>
          <a:xfrm>
            <a:off x="390364" y="368660"/>
            <a:ext cx="8363272" cy="612068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</a:pPr>
            <a:r>
              <a:rPr lang="pt-BR" sz="2800" b="1" dirty="0" smtClean="0"/>
              <a:t>1990 –</a:t>
            </a:r>
            <a:r>
              <a:rPr lang="pt-BR" sz="2000" dirty="0" err="1" smtClean="0">
                <a:hlinkClick r:id="rId2" tooltip="WorldWideWeb"/>
              </a:rPr>
              <a:t>WorldWideWeb</a:t>
            </a:r>
            <a:endParaRPr lang="pt-BR" sz="2000" b="1" dirty="0"/>
          </a:p>
          <a:p>
            <a:pPr>
              <a:lnSpc>
                <a:spcPct val="150000"/>
              </a:lnSpc>
            </a:pPr>
            <a:r>
              <a:rPr lang="pt-BR" sz="2800" b="1" dirty="0" smtClean="0"/>
              <a:t>1994 - Netscape</a:t>
            </a:r>
            <a:endParaRPr lang="pt-BR" sz="2800" b="1" dirty="0"/>
          </a:p>
          <a:p>
            <a:pPr>
              <a:lnSpc>
                <a:spcPct val="150000"/>
              </a:lnSpc>
            </a:pPr>
            <a:r>
              <a:rPr lang="pt-BR" sz="2800" b="1" dirty="0" smtClean="0"/>
              <a:t>1995 – Internet Explorer</a:t>
            </a:r>
          </a:p>
          <a:p>
            <a:pPr>
              <a:lnSpc>
                <a:spcPct val="150000"/>
              </a:lnSpc>
            </a:pPr>
            <a:r>
              <a:rPr lang="pt-BR" sz="2800" b="1" dirty="0" smtClean="0"/>
              <a:t>1999 - </a:t>
            </a:r>
            <a:r>
              <a:rPr lang="pt-BR" sz="2800" i="1" dirty="0" err="1"/>
              <a:t>XMLHttpRequest</a:t>
            </a:r>
            <a:r>
              <a:rPr lang="pt-BR" sz="2800" dirty="0"/>
              <a:t> </a:t>
            </a:r>
            <a:endParaRPr lang="pt-BR" sz="2800" b="1" dirty="0"/>
          </a:p>
          <a:p>
            <a:pPr>
              <a:lnSpc>
                <a:spcPct val="150000"/>
              </a:lnSpc>
            </a:pPr>
            <a:r>
              <a:rPr lang="pt-BR" sz="2800" b="1" dirty="0" smtClean="0"/>
              <a:t>2004 – Firefox</a:t>
            </a:r>
          </a:p>
          <a:p>
            <a:pPr>
              <a:lnSpc>
                <a:spcPct val="150000"/>
              </a:lnSpc>
            </a:pPr>
            <a:r>
              <a:rPr lang="pt-BR" sz="2800" b="1" dirty="0" smtClean="0"/>
              <a:t>2006 - </a:t>
            </a:r>
            <a:r>
              <a:rPr lang="pt-BR" sz="2800" b="1" dirty="0" err="1" smtClean="0"/>
              <a:t>jQuery</a:t>
            </a:r>
            <a:endParaRPr lang="pt-BR" sz="2800" b="1" dirty="0"/>
          </a:p>
          <a:p>
            <a:pPr>
              <a:lnSpc>
                <a:spcPct val="150000"/>
              </a:lnSpc>
            </a:pPr>
            <a:r>
              <a:rPr lang="pt-BR" sz="2800" b="1" dirty="0" smtClean="0"/>
              <a:t>2008 – Google </a:t>
            </a:r>
            <a:r>
              <a:rPr lang="pt-BR" sz="2800" b="1" dirty="0" err="1" smtClean="0"/>
              <a:t>Chrome</a:t>
            </a:r>
            <a:endParaRPr lang="pt-BR" sz="28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2093" y="1232142"/>
            <a:ext cx="576064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916832"/>
            <a:ext cx="60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6547" y="3380415"/>
            <a:ext cx="607124" cy="607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3" y="4869160"/>
            <a:ext cx="606305" cy="6046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tângulo 1"/>
          <p:cNvSpPr/>
          <p:nvPr/>
        </p:nvSpPr>
        <p:spPr>
          <a:xfrm>
            <a:off x="4644008" y="2780928"/>
            <a:ext cx="32191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600" i="1" dirty="0"/>
              <a:t> </a:t>
            </a:r>
            <a:r>
              <a:rPr lang="pt-BR" sz="1600" i="1" dirty="0">
                <a:hlinkClick r:id="rId7" tooltip="Microsoft Exchange Server"/>
              </a:rPr>
              <a:t>Microsoft Exchange Server 2000</a:t>
            </a:r>
            <a:endParaRPr lang="pt-BR" sz="1600" i="1" dirty="0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6547" y="4196039"/>
            <a:ext cx="1558595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tângulo 3"/>
          <p:cNvSpPr/>
          <p:nvPr/>
        </p:nvSpPr>
        <p:spPr>
          <a:xfrm>
            <a:off x="235453" y="116632"/>
            <a:ext cx="123623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Browsers</a:t>
            </a:r>
          </a:p>
        </p:txBody>
      </p:sp>
    </p:spTree>
    <p:extLst>
      <p:ext uri="{BB962C8B-B14F-4D97-AF65-F5344CB8AC3E}">
        <p14:creationId xmlns:p14="http://schemas.microsoft.com/office/powerpoint/2010/main" val="16098680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457200" y="375655"/>
            <a:ext cx="8229600" cy="6106690"/>
          </a:xfrm>
        </p:spPr>
        <p:txBody>
          <a:bodyPr anchor="ctr">
            <a:noAutofit/>
          </a:bodyPr>
          <a:lstStyle/>
          <a:p>
            <a:pPr algn="ctr"/>
            <a:r>
              <a:rPr lang="pt-BR" sz="11500" dirty="0" smtClean="0"/>
              <a:t>HTML </a:t>
            </a:r>
            <a:r>
              <a:rPr lang="pt-BR" sz="11500" dirty="0" err="1" smtClean="0"/>
              <a:t>forms</a:t>
            </a:r>
            <a:endParaRPr lang="pt-BR" sz="11500" dirty="0"/>
          </a:p>
        </p:txBody>
      </p:sp>
    </p:spTree>
    <p:extLst>
      <p:ext uri="{BB962C8B-B14F-4D97-AF65-F5344CB8AC3E}">
        <p14:creationId xmlns:p14="http://schemas.microsoft.com/office/powerpoint/2010/main" val="1083126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lumMod val="90000"/>
                <a:lumOff val="10000"/>
              </a:schemeClr>
            </a:gs>
            <a:gs pos="70000">
              <a:schemeClr val="bg1"/>
            </a:gs>
          </a:gsLst>
          <a:path path="circle">
            <a:fillToRect l="15000" t="50000" r="85000" b="6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4"/>
          <p:cNvSpPr>
            <a:spLocks noGrp="1"/>
          </p:cNvSpPr>
          <p:nvPr>
            <p:ph idx="1"/>
          </p:nvPr>
        </p:nvSpPr>
        <p:spPr>
          <a:xfrm>
            <a:off x="390364" y="368660"/>
            <a:ext cx="8363272" cy="612068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</a:pPr>
            <a:r>
              <a:rPr lang="pt-BR" sz="8000" b="1" dirty="0" smtClean="0"/>
              <a:t>input</a:t>
            </a:r>
            <a:endParaRPr lang="pt-BR" sz="8000" b="1" dirty="0"/>
          </a:p>
          <a:p>
            <a:pPr>
              <a:lnSpc>
                <a:spcPct val="150000"/>
              </a:lnSpc>
            </a:pPr>
            <a:r>
              <a:rPr lang="pt-BR" sz="8000" b="1" dirty="0" err="1" smtClean="0"/>
              <a:t>textarea</a:t>
            </a:r>
            <a:endParaRPr lang="pt-BR" sz="8000" b="1" dirty="0" smtClean="0"/>
          </a:p>
          <a:p>
            <a:pPr>
              <a:lnSpc>
                <a:spcPct val="150000"/>
              </a:lnSpc>
            </a:pPr>
            <a:r>
              <a:rPr lang="pt-BR" sz="8000" b="1" dirty="0" err="1" smtClean="0"/>
              <a:t>select</a:t>
            </a:r>
            <a:endParaRPr lang="pt-BR" sz="8000" b="1" dirty="0" smtClean="0"/>
          </a:p>
        </p:txBody>
      </p:sp>
    </p:spTree>
    <p:extLst>
      <p:ext uri="{BB962C8B-B14F-4D97-AF65-F5344CB8AC3E}">
        <p14:creationId xmlns:p14="http://schemas.microsoft.com/office/powerpoint/2010/main" val="232923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lumMod val="90000"/>
                <a:lumOff val="10000"/>
              </a:schemeClr>
            </a:gs>
            <a:gs pos="70000">
              <a:schemeClr val="bg1"/>
            </a:gs>
          </a:gsLst>
          <a:path path="circle">
            <a:fillToRect l="15000" t="50000" r="85000" b="6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4"/>
          <p:cNvSpPr>
            <a:spLocks noGrp="1"/>
          </p:cNvSpPr>
          <p:nvPr>
            <p:ph idx="1"/>
          </p:nvPr>
        </p:nvSpPr>
        <p:spPr>
          <a:xfrm>
            <a:off x="390364" y="368660"/>
            <a:ext cx="8363272" cy="6120680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</a:pPr>
            <a:r>
              <a:rPr lang="pt-BR" sz="8000" b="1" dirty="0" smtClean="0">
                <a:solidFill>
                  <a:srgbClr val="FF0000"/>
                </a:solidFill>
              </a:rPr>
              <a:t>input</a:t>
            </a:r>
            <a:endParaRPr lang="pt-BR" sz="80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pt-BR" sz="8000" b="1" dirty="0" err="1" smtClean="0"/>
              <a:t>textarea</a:t>
            </a:r>
            <a:endParaRPr lang="pt-BR" sz="8000" b="1" dirty="0" smtClean="0"/>
          </a:p>
          <a:p>
            <a:pPr>
              <a:lnSpc>
                <a:spcPct val="150000"/>
              </a:lnSpc>
            </a:pPr>
            <a:r>
              <a:rPr lang="pt-BR" sz="8000" b="1" dirty="0" err="1" smtClean="0"/>
              <a:t>select</a:t>
            </a:r>
            <a:endParaRPr lang="pt-BR" sz="8000" b="1" dirty="0" smtClean="0"/>
          </a:p>
        </p:txBody>
      </p:sp>
    </p:spTree>
    <p:extLst>
      <p:ext uri="{BB962C8B-B14F-4D97-AF65-F5344CB8AC3E}">
        <p14:creationId xmlns:p14="http://schemas.microsoft.com/office/powerpoint/2010/main" val="293467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lumMod val="90000"/>
                <a:lumOff val="10000"/>
              </a:schemeClr>
            </a:gs>
            <a:gs pos="70000">
              <a:schemeClr val="bg1"/>
            </a:gs>
          </a:gsLst>
          <a:path path="circle">
            <a:fillToRect l="15000" t="50000" r="85000" b="6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4"/>
          <p:cNvSpPr>
            <a:spLocks noGrp="1"/>
          </p:cNvSpPr>
          <p:nvPr>
            <p:ph idx="1"/>
          </p:nvPr>
        </p:nvSpPr>
        <p:spPr>
          <a:xfrm>
            <a:off x="390364" y="368660"/>
            <a:ext cx="8363272" cy="1044116"/>
          </a:xfrm>
        </p:spPr>
        <p:txBody>
          <a:bodyPr numCol="1">
            <a:noAutofit/>
          </a:bodyPr>
          <a:lstStyle/>
          <a:p>
            <a:pPr>
              <a:lnSpc>
                <a:spcPct val="150000"/>
              </a:lnSpc>
            </a:pPr>
            <a:r>
              <a:rPr lang="pt-BR" sz="4000" b="1" dirty="0" smtClean="0"/>
              <a:t>The </a:t>
            </a:r>
            <a:r>
              <a:rPr lang="pt-BR" sz="4000" b="1" u="sng" dirty="0" smtClean="0"/>
              <a:t>Input</a:t>
            </a:r>
            <a:r>
              <a:rPr lang="pt-BR" sz="4000" b="1" dirty="0" smtClean="0"/>
              <a:t> </a:t>
            </a:r>
            <a:r>
              <a:rPr lang="pt-BR" sz="4000" b="1" dirty="0" err="1" smtClean="0"/>
              <a:t>Element</a:t>
            </a:r>
            <a:endParaRPr lang="pt-BR" sz="4000" b="1" dirty="0"/>
          </a:p>
        </p:txBody>
      </p:sp>
      <p:sp>
        <p:nvSpPr>
          <p:cNvPr id="2" name="Retângulo 1"/>
          <p:cNvSpPr/>
          <p:nvPr/>
        </p:nvSpPr>
        <p:spPr>
          <a:xfrm>
            <a:off x="539552" y="1305342"/>
            <a:ext cx="8136904" cy="4708981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lvl="1">
              <a:lnSpc>
                <a:spcPct val="150000"/>
              </a:lnSpc>
            </a:pPr>
            <a:r>
              <a:rPr lang="pt-BR" sz="4000" b="1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TEXT</a:t>
            </a:r>
          </a:p>
          <a:p>
            <a:pPr lvl="1">
              <a:lnSpc>
                <a:spcPct val="150000"/>
              </a:lnSpc>
            </a:pPr>
            <a:r>
              <a:rPr lang="pt-BR" sz="4000" b="1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PASSWORD</a:t>
            </a:r>
          </a:p>
          <a:p>
            <a:pPr lvl="1">
              <a:lnSpc>
                <a:spcPct val="150000"/>
              </a:lnSpc>
            </a:pPr>
            <a:r>
              <a:rPr lang="pt-BR" sz="4000" b="1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CHECKBOX</a:t>
            </a:r>
          </a:p>
          <a:p>
            <a:pPr lvl="1">
              <a:lnSpc>
                <a:spcPct val="150000"/>
              </a:lnSpc>
            </a:pPr>
            <a:r>
              <a:rPr lang="pt-BR" sz="4000" b="1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RADIO</a:t>
            </a:r>
          </a:p>
          <a:p>
            <a:pPr lvl="1">
              <a:lnSpc>
                <a:spcPct val="150000"/>
              </a:lnSpc>
            </a:pPr>
            <a:r>
              <a:rPr lang="pt-BR" sz="4000" b="1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SUBMIT</a:t>
            </a:r>
          </a:p>
          <a:p>
            <a:pPr lvl="1">
              <a:lnSpc>
                <a:spcPct val="150000"/>
              </a:lnSpc>
            </a:pPr>
            <a:r>
              <a:rPr lang="pt-BR" sz="4000" b="1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RESET</a:t>
            </a:r>
          </a:p>
          <a:p>
            <a:pPr lvl="1">
              <a:lnSpc>
                <a:spcPct val="150000"/>
              </a:lnSpc>
            </a:pPr>
            <a:r>
              <a:rPr lang="pt-BR" sz="4000" b="1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FILE</a:t>
            </a:r>
          </a:p>
          <a:p>
            <a:pPr lvl="1">
              <a:lnSpc>
                <a:spcPct val="150000"/>
              </a:lnSpc>
            </a:pPr>
            <a:r>
              <a:rPr lang="pt-BR" sz="4000" b="1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HIDDEN</a:t>
            </a:r>
          </a:p>
          <a:p>
            <a:pPr lvl="1">
              <a:lnSpc>
                <a:spcPct val="150000"/>
              </a:lnSpc>
            </a:pPr>
            <a:r>
              <a:rPr lang="pt-BR" sz="4000" b="1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IMAGE</a:t>
            </a:r>
          </a:p>
          <a:p>
            <a:pPr lvl="1">
              <a:lnSpc>
                <a:spcPct val="150000"/>
              </a:lnSpc>
            </a:pPr>
            <a:r>
              <a:rPr lang="pt-BR" sz="4000" b="1" dirty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BUTTON</a:t>
            </a:r>
          </a:p>
        </p:txBody>
      </p:sp>
    </p:spTree>
    <p:extLst>
      <p:ext uri="{BB962C8B-B14F-4D97-AF65-F5344CB8AC3E}">
        <p14:creationId xmlns:p14="http://schemas.microsoft.com/office/powerpoint/2010/main" val="197119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457200" y="375655"/>
            <a:ext cx="8229600" cy="6106690"/>
          </a:xfrm>
        </p:spPr>
        <p:txBody>
          <a:bodyPr anchor="ctr">
            <a:noAutofit/>
          </a:bodyPr>
          <a:lstStyle/>
          <a:p>
            <a:pPr algn="ctr"/>
            <a:r>
              <a:rPr lang="pt-BR" sz="11500" dirty="0" smtClean="0"/>
              <a:t>ASP.NET</a:t>
            </a:r>
            <a:endParaRPr lang="pt-BR" sz="11500" dirty="0"/>
          </a:p>
        </p:txBody>
      </p:sp>
    </p:spTree>
    <p:extLst>
      <p:ext uri="{BB962C8B-B14F-4D97-AF65-F5344CB8AC3E}">
        <p14:creationId xmlns:p14="http://schemas.microsoft.com/office/powerpoint/2010/main" val="108312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lhagem">
  <a:themeElements>
    <a:clrScheme name="Adjacência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Mediano">
      <a:maj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olhagem">
      <a:fillStyleLst>
        <a:solidFill>
          <a:schemeClr val="phClr"/>
        </a:solidFill>
        <a:gradFill rotWithShape="1">
          <a:gsLst>
            <a:gs pos="0">
              <a:schemeClr val="phClr">
                <a:tint val="79000"/>
                <a:satMod val="180000"/>
              </a:schemeClr>
            </a:gs>
            <a:gs pos="65000">
              <a:schemeClr val="phClr">
                <a:tint val="52000"/>
                <a:satMod val="250000"/>
              </a:schemeClr>
            </a:gs>
            <a:gs pos="100000">
              <a:schemeClr val="phClr">
                <a:tint val="29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8700000"/>
            </a:lightRig>
          </a:scene3d>
          <a:sp3d contourW="12700" prstMaterial="dkEdge">
            <a:bevelT w="0" h="0" prst="relaxedInset"/>
            <a:contourClr>
              <a:schemeClr val="phClr">
                <a:shade val="65000"/>
                <a:satMod val="15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13200000"/>
            </a:lightRig>
          </a:scene3d>
          <a:sp3d prstMaterial="dkEdge">
            <a:bevelT w="63500" h="50800" prst="relaxedIns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hade val="95000"/>
                <a:satMod val="200000"/>
              </a:schemeClr>
            </a:gs>
            <a:gs pos="53000">
              <a:schemeClr val="phClr">
                <a:shade val="60000"/>
                <a:satMod val="220000"/>
              </a:schemeClr>
            </a:gs>
            <a:gs pos="100000">
              <a:schemeClr val="phClr">
                <a:shade val="45000"/>
                <a:satMod val="22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3000"/>
                <a:shade val="97000"/>
                <a:satMod val="230000"/>
              </a:schemeClr>
            </a:gs>
            <a:gs pos="100000">
              <a:schemeClr val="phClr">
                <a:shade val="35000"/>
                <a:satMod val="250000"/>
              </a:schemeClr>
            </a:gs>
          </a:gsLst>
          <a:path path="circle">
            <a:fillToRect l="15000" t="50000" r="85000" b="6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Escritório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Escritório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Escritório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Thatch</Template>
  <TotalTime>4271</TotalTime>
  <Words>381</Words>
  <Application>Microsoft Office PowerPoint</Application>
  <PresentationFormat>Apresentação na tela (4:3)</PresentationFormat>
  <Paragraphs>150</Paragraphs>
  <Slides>33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33</vt:i4>
      </vt:variant>
    </vt:vector>
  </HeadingPairs>
  <TitlesOfParts>
    <vt:vector size="34" baseType="lpstr">
      <vt:lpstr>Folhagem</vt:lpstr>
      <vt:lpstr>Apresentação do PowerPoint</vt:lpstr>
      <vt:lpstr>Conteúdo</vt:lpstr>
      <vt:lpstr>Web</vt:lpstr>
      <vt:lpstr>Apresentação do PowerPoint</vt:lpstr>
      <vt:lpstr>HTML forms</vt:lpstr>
      <vt:lpstr>Apresentação do PowerPoint</vt:lpstr>
      <vt:lpstr>Apresentação do PowerPoint</vt:lpstr>
      <vt:lpstr>Apresentação do PowerPoint</vt:lpstr>
      <vt:lpstr>ASP.NET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Asp.Net ViewState</vt:lpstr>
      <vt:lpstr>Apresentação do PowerPoint</vt:lpstr>
      <vt:lpstr>Apresentação do PowerPoint</vt:lpstr>
      <vt:lpstr>Apresentação do PowerPoint</vt:lpstr>
      <vt:lpstr>Apresentação do PowerPoint</vt:lpstr>
      <vt:lpstr>Ajax</vt:lpstr>
      <vt:lpstr>Ajax</vt:lpstr>
      <vt:lpstr>Os quatro princípios de Ajax</vt:lpstr>
      <vt:lpstr>jQuery</vt:lpstr>
      <vt:lpstr>jQuery</vt:lpstr>
      <vt:lpstr>Visual Studio - Autocompletes</vt:lpstr>
      <vt:lpstr>Seletores</vt:lpstr>
      <vt:lpstr>jQuery</vt:lpstr>
      <vt:lpstr>jQuery UI</vt:lpstr>
      <vt:lpstr>Efeitos</vt:lpstr>
      <vt:lpstr>Plug-ins</vt:lpstr>
      <vt:lpstr>AJAX</vt:lpstr>
      <vt:lpstr>Links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</dc:title>
  <dc:creator>Júlio Makdisse Saito</dc:creator>
  <cp:lastModifiedBy>Júlio Makdisse Saito</cp:lastModifiedBy>
  <cp:revision>58</cp:revision>
  <dcterms:created xsi:type="dcterms:W3CDTF">2011-09-26T14:50:11Z</dcterms:created>
  <dcterms:modified xsi:type="dcterms:W3CDTF">2011-11-08T12:45:08Z</dcterms:modified>
</cp:coreProperties>
</file>

<file path=docProps/thumbnail.jpeg>
</file>